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75806"/>
          <c:y val="0.0927407"/>
          <c:w val="0.927419"/>
          <c:h val="0.804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React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bevel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Helvetica Light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1000 list</c:v>
                </c:pt>
                <c:pt idx="1">
                  <c:v>500 list</c:v>
                </c:pt>
                <c:pt idx="2">
                  <c:v>200 list</c:v>
                </c:pt>
                <c:pt idx="3">
                  <c:v>100 list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50.000000</c:v>
                </c:pt>
                <c:pt idx="1">
                  <c:v>30.000000</c:v>
                </c:pt>
                <c:pt idx="2">
                  <c:v>28.000000</c:v>
                </c:pt>
                <c:pt idx="3">
                  <c:v>25.000000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Angular</c:v>
                </c:pt>
              </c:strCache>
            </c:strRef>
          </c:tx>
          <c:spPr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bevel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Helvetica Light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1000 list</c:v>
                </c:pt>
                <c:pt idx="1">
                  <c:v>500 list</c:v>
                </c:pt>
                <c:pt idx="2">
                  <c:v>200 list</c:v>
                </c:pt>
                <c:pt idx="3">
                  <c:v>100 list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98.000000</c:v>
                </c:pt>
                <c:pt idx="1">
                  <c:v>41.000000</c:v>
                </c:pt>
                <c:pt idx="2">
                  <c:v>28.000000</c:v>
                </c:pt>
                <c:pt idx="3">
                  <c:v>23.000000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500" u="none">
                <a:solidFill>
                  <a:srgbClr val="FFFFFF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bevel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500" u="none">
                <a:solidFill>
                  <a:srgbClr val="FFFFFF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637655"/>
          <c:y val="0"/>
          <c:w val="0.886674"/>
          <c:h val="0.086981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500" u="none">
              <a:solidFill>
                <a:srgbClr val="FFFFFF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英雄级的大型Web开发框架。</a:t>
            </a:r>
          </a:p>
          <a:p>
            <a:pPr/>
          </a:p>
          <a:p>
            <a:pPr marL="382336" indent="-382336">
              <a:buSzPct val="100000"/>
              <a:buAutoNum type="arabicPeriod" startAt="1"/>
            </a:pPr>
            <a:r>
              <a:t>一旦拥有，别无所求（换句话说：用了我的就别想用别人的）</a:t>
            </a:r>
          </a:p>
          <a:p>
            <a:pPr marL="382336" indent="-382336">
              <a:buSzPct val="100000"/>
              <a:buAutoNum type="arabicPeriod" startAt="1"/>
            </a:pPr>
            <a:r>
              <a:t>注重面向对象设计，比如引入依赖注入，Typescript等（换句话说：设计复杂，对后台友好，对前端需要更多学习）</a:t>
            </a:r>
          </a:p>
          <a:p>
            <a:pPr marL="382336" indent="-382336">
              <a:buSzPct val="100000"/>
              <a:buAutoNum type="arabicPeriod" startAt="1"/>
            </a:pPr>
            <a:r>
              <a:t>被诟病的directive语法设计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这里是有技术难点的，也就是说如何控制组件的能控制到的DOM的范围，即DOM的作用域。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简单的说，如果父级组件能控制子组件的DOM的话，那父级组件就能删掉子组件的元素，导致子组件找不到对应元素，甚至产生致命错误。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这也是为什么需要将DOM操作托管给库的原因之一。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hape 3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接下来开发同学需要一种方式来扩展组件，因为他们发现很多组件只有很少的地方不一样，但全部写成一个组件又困难重重，例如dialog组件。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组件继承便可以解决这个问题，例如下面的例子，我们制作了一个基类组件dialog之后，通过extend属性来声明继承，新建一个新的组件，修改了组件部分内容后，并继承了dialog所有的数据、方法以及事件。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组件还是可以重用的，那么一个组件就能用在多个场景，避免重造轮子。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9" name="Shape 3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把多个组件集成到一起调试太困难？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业务组件基本没时间写文档？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所以我们又做了一个组件单例调试功能，顺带带了自动文档化，通过扫描代码来生成简单的文档。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hape 4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旧项目很难迁移？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为什么我要花时间开发一个datepicker或者富文本？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第三方组件来解决这个问题，例如这是一个第三方代码高亮组件，用MVVM开发一遍很麻烦。而利用highlight.js就很简单：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写容器的模版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实现bind(容器出现时该干什么)，unbind(容器销毁时该干什么)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就可以在整个组件系统中使用，唯一的缺点是该组件内部不可以嵌套。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5" name="Shape 4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所以当我们想改变业务逻辑的时候，我们可以只关注逻辑层；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如果我们想要改CGI与组件的数据对接，就可以改数据处理层；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如果我们想修改上报，就只需要去上报层修改。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2336" indent="-382336">
              <a:buSzPct val="100000"/>
              <a:buAutoNum type="arabicPeriod" startAt="1"/>
            </a:pPr>
            <a:r>
              <a:t>性能较佳</a:t>
            </a:r>
          </a:p>
          <a:p>
            <a:pPr marL="382336" indent="-382336">
              <a:buSzPct val="100000"/>
              <a:buAutoNum type="arabicPeriod" startAt="1"/>
            </a:pPr>
            <a:r>
              <a:t>小而精，和别的东西组合容易</a:t>
            </a:r>
          </a:p>
          <a:p>
            <a:pPr marL="382336" indent="-382336">
              <a:buSzPct val="100000"/>
              <a:buAutoNum type="arabicPeriod" startAt="1"/>
            </a:pPr>
            <a:r>
              <a:t>以Javascript为核心的组件化</a:t>
            </a:r>
          </a:p>
          <a:p>
            <a:pPr marL="382336" indent="-382336">
              <a:buSzPct val="100000"/>
              <a:buAutoNum type="arabicPeriod" startAt="1"/>
            </a:pPr>
            <a:r>
              <a:t>奇怪的JSX写法令前端不爽</a:t>
            </a:r>
          </a:p>
          <a:p>
            <a:pPr/>
          </a:p>
          <a:p>
            <a:pPr/>
            <a:r>
              <a:t>Web Component 未成熟前的极好替代品，甚至可以说，Web Component 的出现有React深刻的影响。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说到 React 的性能就必须提Virtual DOM</a:t>
            </a:r>
          </a:p>
          <a:p>
            <a:pPr/>
          </a:p>
          <a:p>
            <a:pPr marL="382336" indent="-382336">
              <a:buSzPct val="100000"/>
              <a:buAutoNum type="arabicPeriod" startAt="1"/>
            </a:pPr>
            <a:r>
              <a:t>减少浏览器引擎需要修改的DOM</a:t>
            </a:r>
          </a:p>
          <a:p>
            <a:pPr marL="382336" indent="-382336">
              <a:buSzPct val="100000"/>
              <a:buAutoNum type="arabicPeriod" startAt="1"/>
            </a:pPr>
            <a:r>
              <a:t>减少浏览器在DOM与Javascript两个引擎中切换</a:t>
            </a:r>
          </a:p>
          <a:p>
            <a:pPr/>
          </a:p>
          <a:p>
            <a:pPr/>
            <a:r>
              <a:t>如果对Virtual DOM算法有兴趣可以参考下面链接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React 杀手级应用，可以用同样的技术开发iOS和Andriod应用。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本质上，Vue.js 并没有带来什么新东西，但：</a:t>
            </a:r>
          </a:p>
          <a:p>
            <a:pPr/>
          </a:p>
          <a:p>
            <a:pPr marL="382336" indent="-382336">
              <a:buSzPct val="100000"/>
              <a:buAutoNum type="arabicPeriod" startAt="1"/>
            </a:pPr>
            <a:r>
              <a:t>接口设计简单，灵活</a:t>
            </a:r>
          </a:p>
          <a:p>
            <a:pPr marL="382336" indent="-382336">
              <a:buSzPct val="100000"/>
              <a:buAutoNum type="arabicPeriod" startAt="1"/>
            </a:pPr>
            <a:r>
              <a:t>面向未来，通过构建进行类Web Component式开发</a:t>
            </a:r>
          </a:p>
          <a:p>
            <a:pPr marL="382336" indent="-382336">
              <a:buSzPct val="100000"/>
              <a:buAutoNum type="arabicPeriod" startAt="1"/>
            </a:pPr>
            <a:r>
              <a:t>抛弃了IE8……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hape 3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足够小，gzip之后只有6k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基于jQuery和es5-shim能支持IE6+，基于Zepto可以支持安卓2.3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节省约20%-30%代码量，例如下面的例子，之前需要48.5kb，之后只需要33.6kb便能完成同样功能。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hape 3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如果使用组件能跟使用原生DOM元素一样，该多好？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例如上面的例子变成这样：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9" name="Shape 3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是的，Web Component便能解决。但想融入我们的业务场景还要解决下面几个问题：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兼容性，如何兼容IE8，安卓2.3，如何覆盖Web侧、PC客户端、手机客户端？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如何重用，如何扩展？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如何降低调试成本？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怎么解决迁移成本？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Ques 为什么不使用React？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我觉的React很好，甚至Web Component本身也深受其影响，但是：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* React的JSX其实是反标准的，在Web历史进程中我们可以发现，反标准最终都混的不怎么样，即使技术上是超前的(IE在VBScript引入getter和setter、prototype.js通过修改prototype扩展原生对象方法)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hape 3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那么我们怎么解决IE8的兼容问题呢？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实际上，大部分线上解决不了的问题都可以通过线下解决：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没有HTTP2，所以通过线下打包来节省请求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LESS刚出来的时候在浏览器编译，但太慢了，所以就线下构建了</a:t>
            </a:r>
          </a:p>
          <a:p>
            <a:pPr marL="220578" indent="-220578">
              <a:lnSpc>
                <a:spcPct val="100000"/>
              </a:lnSpc>
              <a:buSzPct val="100000"/>
              <a:buChar char="*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react通过创建对象创建虚拟dom，太晦涩，所以现在来做个jsx线下转js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9320106" y="8645172"/>
            <a:ext cx="3034454" cy="26924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imweb/Q.js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miniflycn/qvd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github.com/miniflycn/Ques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ctrTitle"/>
          </p:nvPr>
        </p:nvSpPr>
        <p:spPr>
          <a:xfrm>
            <a:off x="1270000" y="22987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MVVM及其组件体系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6806" y="298448"/>
            <a:ext cx="7491188" cy="40042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Group 170"/>
          <p:cNvGrpSpPr/>
          <p:nvPr/>
        </p:nvGrpSpPr>
        <p:grpSpPr>
          <a:xfrm>
            <a:off x="615214" y="4522625"/>
            <a:ext cx="11774372" cy="2818045"/>
            <a:chOff x="0" y="0"/>
            <a:chExt cx="11774371" cy="2818044"/>
          </a:xfrm>
        </p:grpSpPr>
        <p:pic>
          <p:nvPicPr>
            <p:cNvPr id="168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67578"/>
              <a:ext cx="11774372" cy="19504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Shape 169"/>
            <p:cNvSpPr/>
            <p:nvPr/>
          </p:nvSpPr>
          <p:spPr>
            <a:xfrm>
              <a:off x="5152693" y="0"/>
              <a:ext cx="146898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jQuery</a:t>
              </a: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646871" y="7672989"/>
            <a:ext cx="11774372" cy="1706726"/>
            <a:chOff x="0" y="0"/>
            <a:chExt cx="11774371" cy="1706725"/>
          </a:xfrm>
        </p:grpSpPr>
        <p:pic>
          <p:nvPicPr>
            <p:cNvPr id="171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51727"/>
              <a:ext cx="11774372" cy="754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Shape 172"/>
            <p:cNvSpPr/>
            <p:nvPr/>
          </p:nvSpPr>
          <p:spPr>
            <a:xfrm>
              <a:off x="5138181" y="0"/>
              <a:ext cx="143469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MVVM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6920" y="-27148"/>
            <a:ext cx="5090960" cy="27212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 178"/>
          <p:cNvGrpSpPr/>
          <p:nvPr/>
        </p:nvGrpSpPr>
        <p:grpSpPr>
          <a:xfrm>
            <a:off x="802340" y="2918536"/>
            <a:ext cx="11400120" cy="4248614"/>
            <a:chOff x="0" y="0"/>
            <a:chExt cx="11400119" cy="4248613"/>
          </a:xfrm>
        </p:grpSpPr>
        <p:pic>
          <p:nvPicPr>
            <p:cNvPr id="176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72089"/>
              <a:ext cx="11400120" cy="3376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Shape 177"/>
            <p:cNvSpPr/>
            <p:nvPr/>
          </p:nvSpPr>
          <p:spPr>
            <a:xfrm>
              <a:off x="4965568" y="0"/>
              <a:ext cx="146898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jQuery</a:t>
              </a:r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802340" y="7391538"/>
            <a:ext cx="11400120" cy="2163987"/>
            <a:chOff x="0" y="0"/>
            <a:chExt cx="11400119" cy="2163985"/>
          </a:xfrm>
        </p:grpSpPr>
        <p:sp>
          <p:nvSpPr>
            <p:cNvPr id="179" name="Shape 179"/>
            <p:cNvSpPr/>
            <p:nvPr/>
          </p:nvSpPr>
          <p:spPr>
            <a:xfrm>
              <a:off x="4982713" y="0"/>
              <a:ext cx="143469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MVVM</a:t>
              </a:r>
            </a:p>
          </p:txBody>
        </p:sp>
        <p:pic>
          <p:nvPicPr>
            <p:cNvPr id="180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72088"/>
              <a:ext cx="11400120" cy="12918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2"/>
      <p:bldP build="whole" bldLvl="1" animBg="1" rev="0" advAuto="0" spid="1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1270000" y="22987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Interesting!</a:t>
            </a:r>
          </a:p>
          <a:p>
            <a:pPr/>
            <a:r>
              <a:t>But how to do it?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1270000" y="1616501"/>
            <a:ext cx="10464800" cy="3302001"/>
          </a:xfrm>
          <a:prstGeom prst="rect">
            <a:avLst/>
          </a:prstGeom>
        </p:spPr>
        <p:txBody>
          <a:bodyPr anchor="b"/>
          <a:lstStyle/>
          <a:p>
            <a:pPr/>
            <a:r>
              <a:t>这里有个简版实现大家可以参考下：</a:t>
            </a:r>
          </a:p>
        </p:txBody>
      </p:sp>
      <p:sp>
        <p:nvSpPr>
          <p:cNvPr id="186" name="Shape 186"/>
          <p:cNvSpPr/>
          <p:nvPr/>
        </p:nvSpPr>
        <p:spPr>
          <a:xfrm>
            <a:off x="2193290" y="5714231"/>
            <a:ext cx="86182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https://github.com/imweb/Q.js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1270000" y="22987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defTabSz="432308">
              <a:defRPr sz="5920"/>
            </a:pPr>
            <a:r>
              <a:t>OK，挺有意思。</a:t>
            </a:r>
          </a:p>
          <a:p>
            <a:pPr defTabSz="432308">
              <a:defRPr sz="5920"/>
            </a:pPr>
            <a:r>
              <a:t>那么有什么可以选择的框架么？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5105" y="779349"/>
            <a:ext cx="5314590" cy="1417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0277" y="6085472"/>
            <a:ext cx="3304246" cy="33042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roup 194"/>
          <p:cNvGrpSpPr/>
          <p:nvPr/>
        </p:nvGrpSpPr>
        <p:grpSpPr>
          <a:xfrm>
            <a:off x="4117333" y="3233251"/>
            <a:ext cx="4334888" cy="1815544"/>
            <a:chOff x="0" y="0"/>
            <a:chExt cx="4334887" cy="1815543"/>
          </a:xfrm>
        </p:grpSpPr>
        <p:pic>
          <p:nvPicPr>
            <p:cNvPr id="192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15544" cy="1815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Shape 193"/>
            <p:cNvSpPr/>
            <p:nvPr/>
          </p:nvSpPr>
          <p:spPr>
            <a:xfrm>
              <a:off x="2145179" y="399771"/>
              <a:ext cx="218970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000">
                  <a:solidFill>
                    <a:srgbClr val="00D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React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  <p:bldP build="whole" bldLvl="1" animBg="1" rev="0" advAuto="0" spid="19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5105" y="779349"/>
            <a:ext cx="5314590" cy="141722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661898" y="2774950"/>
            <a:ext cx="116810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Angular之父Misko Hevery称Angular的灵感来自于FLEX。</a:t>
            </a:r>
          </a:p>
        </p:txBody>
      </p:sp>
      <p:sp>
        <p:nvSpPr>
          <p:cNvPr id="198" name="Shape 198"/>
          <p:cNvSpPr/>
          <p:nvPr/>
        </p:nvSpPr>
        <p:spPr>
          <a:xfrm>
            <a:off x="3513264" y="4001026"/>
            <a:ext cx="129997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So</a:t>
            </a:r>
          </a:p>
        </p:txBody>
      </p:sp>
      <p:sp>
        <p:nvSpPr>
          <p:cNvPr id="199" name="Shape 199"/>
          <p:cNvSpPr/>
          <p:nvPr/>
        </p:nvSpPr>
        <p:spPr>
          <a:xfrm>
            <a:off x="4956340" y="4337576"/>
            <a:ext cx="45098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Angular just like FLEX</a:t>
            </a:r>
          </a:p>
        </p:txBody>
      </p:sp>
      <p:sp>
        <p:nvSpPr>
          <p:cNvPr id="200" name="Shape 200"/>
          <p:cNvSpPr/>
          <p:nvPr/>
        </p:nvSpPr>
        <p:spPr>
          <a:xfrm rot="5400000">
            <a:off x="5842000" y="5858470"/>
            <a:ext cx="1320800" cy="627163"/>
          </a:xfrm>
          <a:prstGeom prst="rightArrow">
            <a:avLst>
              <a:gd name="adj1" fmla="val 27844"/>
              <a:gd name="adj2" fmla="val 76655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01" name="Shape 201"/>
          <p:cNvSpPr/>
          <p:nvPr/>
        </p:nvSpPr>
        <p:spPr>
          <a:xfrm>
            <a:off x="4159249" y="7447726"/>
            <a:ext cx="46863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自成体系大而全的框架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4"/>
      <p:bldP build="whole" bldLvl="1" animBg="1" rev="0" advAuto="0" spid="201" grpId="5"/>
      <p:bldP build="whole" bldLvl="1" animBg="1" rev="0" advAuto="0" spid="197" grpId="1"/>
      <p:bldP build="whole" bldLvl="1" animBg="1" rev="0" advAuto="0" spid="199" grpId="3"/>
      <p:bldP build="whole" bldLvl="1" animBg="1" rev="0" advAuto="0" spid="19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4188456" y="3170114"/>
            <a:ext cx="46373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React as the V in MVC</a:t>
            </a:r>
          </a:p>
        </p:txBody>
      </p:sp>
      <p:sp>
        <p:nvSpPr>
          <p:cNvPr id="206" name="Shape 206"/>
          <p:cNvSpPr/>
          <p:nvPr/>
        </p:nvSpPr>
        <p:spPr>
          <a:xfrm>
            <a:off x="3058257" y="4584681"/>
            <a:ext cx="68977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Angular 是 React 的假想敌，你懂</a:t>
            </a:r>
          </a:p>
        </p:txBody>
      </p:sp>
      <p:sp>
        <p:nvSpPr>
          <p:cNvPr id="207" name="Shape 207"/>
          <p:cNvSpPr/>
          <p:nvPr/>
        </p:nvSpPr>
        <p:spPr>
          <a:xfrm rot="5400000">
            <a:off x="5846746" y="5987534"/>
            <a:ext cx="1320801" cy="627163"/>
          </a:xfrm>
          <a:prstGeom prst="rightArrow">
            <a:avLst>
              <a:gd name="adj1" fmla="val 27844"/>
              <a:gd name="adj2" fmla="val 76655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08" name="Shape 208"/>
          <p:cNvSpPr/>
          <p:nvPr/>
        </p:nvSpPr>
        <p:spPr>
          <a:xfrm>
            <a:off x="3935396" y="7550778"/>
            <a:ext cx="5143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精巧高效的UI层组件化库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4334956" y="632154"/>
            <a:ext cx="4334888" cy="1815544"/>
            <a:chOff x="0" y="0"/>
            <a:chExt cx="4334887" cy="1815543"/>
          </a:xfrm>
        </p:grpSpPr>
        <p:pic>
          <p:nvPicPr>
            <p:cNvPr id="209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15544" cy="1815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Shape 210"/>
            <p:cNvSpPr/>
            <p:nvPr/>
          </p:nvSpPr>
          <p:spPr>
            <a:xfrm>
              <a:off x="2145179" y="399771"/>
              <a:ext cx="218970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000">
                  <a:solidFill>
                    <a:srgbClr val="00D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React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  <p:bldP build="whole" bldLvl="1" animBg="1" rev="0" advAuto="0" spid="208" grpId="4"/>
      <p:bldP build="whole" bldLvl="1" animBg="1" rev="0" advAuto="0" spid="206" grpId="2"/>
      <p:bldP build="whole" bldLvl="1" animBg="1" rev="0" advAuto="0" spid="207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017895" y="6415393"/>
            <a:ext cx="355601" cy="355601"/>
          </a:xfrm>
          <a:prstGeom prst="ellipse">
            <a:avLst/>
          </a:prstGeom>
          <a:solidFill>
            <a:srgbClr val="ED7D31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5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1797656" y="6204630"/>
            <a:ext cx="266306" cy="25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2700">
            <a:solidFill>
              <a:srgbClr val="FFFFFF"/>
            </a:solidFill>
            <a:miter/>
          </a:ln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/>
        </p:nvSpPr>
        <p:spPr>
          <a:xfrm>
            <a:off x="1606441" y="3546629"/>
            <a:ext cx="354946" cy="354946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1317988" y="3020635"/>
            <a:ext cx="354946" cy="354947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1007758" y="3546629"/>
            <a:ext cx="354946" cy="354946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20" name="Connector 220"/>
          <p:cNvCxnSpPr>
            <a:stCxn id="218" idx="0"/>
            <a:endCxn id="219" idx="0"/>
          </p:cNvCxnSpPr>
          <p:nvPr/>
        </p:nvCxnSpPr>
        <p:spPr>
          <a:xfrm flipH="1">
            <a:off x="1185230" y="3198108"/>
            <a:ext cx="310232" cy="525994"/>
          </a:xfrm>
          <a:prstGeom prst="straightConnector1">
            <a:avLst/>
          </a:prstGeom>
          <a:ln w="12700">
            <a:solidFill>
              <a:srgbClr val="FFFFFF"/>
            </a:solidFill>
            <a:miter/>
          </a:ln>
        </p:spPr>
      </p:cxnSp>
      <p:cxnSp>
        <p:nvCxnSpPr>
          <p:cNvPr id="221" name="Connector 221"/>
          <p:cNvCxnSpPr>
            <a:stCxn id="219" idx="0"/>
            <a:endCxn id="217" idx="0"/>
          </p:cNvCxnSpPr>
          <p:nvPr/>
        </p:nvCxnSpPr>
        <p:spPr>
          <a:xfrm>
            <a:off x="1185230" y="3724101"/>
            <a:ext cx="598685" cy="1"/>
          </a:xfrm>
          <a:prstGeom prst="straightConnector1">
            <a:avLst/>
          </a:prstGeom>
          <a:ln w="12700">
            <a:solidFill>
              <a:srgbClr val="FFFFFF"/>
            </a:solidFill>
            <a:miter/>
          </a:ln>
        </p:spPr>
      </p:cxnSp>
      <p:sp>
        <p:nvSpPr>
          <p:cNvPr id="222" name="Shape 222"/>
          <p:cNvSpPr/>
          <p:nvPr/>
        </p:nvSpPr>
        <p:spPr>
          <a:xfrm>
            <a:off x="2466564" y="3246068"/>
            <a:ext cx="516857" cy="430074"/>
          </a:xfrm>
          <a:prstGeom prst="rightArrow">
            <a:avLst>
              <a:gd name="adj1" fmla="val 32000"/>
              <a:gd name="adj2" fmla="val 76914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2466564" y="5745061"/>
            <a:ext cx="516857" cy="430075"/>
          </a:xfrm>
          <a:prstGeom prst="rightArrow">
            <a:avLst>
              <a:gd name="adj1" fmla="val 32000"/>
              <a:gd name="adj2" fmla="val 76914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Shape 224"/>
          <p:cNvSpPr/>
          <p:nvPr/>
        </p:nvSpPr>
        <p:spPr>
          <a:xfrm>
            <a:off x="3945571" y="2787121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3535226" y="3302355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Shape 226"/>
          <p:cNvSpPr/>
          <p:nvPr/>
        </p:nvSpPr>
        <p:spPr>
          <a:xfrm>
            <a:off x="4370315" y="3302355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3942989" y="3852292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3115099" y="6226396"/>
            <a:ext cx="317501" cy="315498"/>
          </a:xfrm>
          <a:prstGeom prst="rect">
            <a:avLst/>
          </a:prstGeom>
          <a:solidFill>
            <a:srgbClr val="ED7D31"/>
          </a:soli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29" name="Connector 229"/>
          <p:cNvCxnSpPr>
            <a:stCxn id="225" idx="0"/>
            <a:endCxn id="224" idx="0"/>
          </p:cNvCxnSpPr>
          <p:nvPr/>
        </p:nvCxnSpPr>
        <p:spPr>
          <a:xfrm flipV="1">
            <a:off x="3693976" y="2945871"/>
            <a:ext cx="410346" cy="515235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cxnSp>
        <p:nvCxnSpPr>
          <p:cNvPr id="230" name="Connector 230"/>
          <p:cNvCxnSpPr>
            <a:stCxn id="226" idx="0"/>
            <a:endCxn id="224" idx="0"/>
          </p:cNvCxnSpPr>
          <p:nvPr/>
        </p:nvCxnSpPr>
        <p:spPr>
          <a:xfrm flipH="1" flipV="1">
            <a:off x="4104321" y="2945871"/>
            <a:ext cx="424745" cy="515235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cxnSp>
        <p:nvCxnSpPr>
          <p:cNvPr id="231" name="Connector 231"/>
          <p:cNvCxnSpPr>
            <a:stCxn id="226" idx="0"/>
            <a:endCxn id="227" idx="0"/>
          </p:cNvCxnSpPr>
          <p:nvPr/>
        </p:nvCxnSpPr>
        <p:spPr>
          <a:xfrm flipH="1">
            <a:off x="4101739" y="3461105"/>
            <a:ext cx="427327" cy="549938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sp>
        <p:nvSpPr>
          <p:cNvPr id="232" name="Shape 232"/>
          <p:cNvSpPr/>
          <p:nvPr/>
        </p:nvSpPr>
        <p:spPr>
          <a:xfrm>
            <a:off x="4780661" y="3852292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33" name="Connector 233"/>
          <p:cNvCxnSpPr>
            <a:stCxn id="226" idx="0"/>
            <a:endCxn id="232" idx="0"/>
          </p:cNvCxnSpPr>
          <p:nvPr/>
        </p:nvCxnSpPr>
        <p:spPr>
          <a:xfrm>
            <a:off x="4529065" y="3461105"/>
            <a:ext cx="410347" cy="549938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cxnSp>
        <p:nvCxnSpPr>
          <p:cNvPr id="234" name="Connector 234"/>
          <p:cNvCxnSpPr>
            <a:stCxn id="217" idx="0"/>
            <a:endCxn id="218" idx="0"/>
          </p:cNvCxnSpPr>
          <p:nvPr/>
        </p:nvCxnSpPr>
        <p:spPr>
          <a:xfrm flipH="1" flipV="1">
            <a:off x="1495461" y="3198108"/>
            <a:ext cx="288454" cy="525994"/>
          </a:xfrm>
          <a:prstGeom prst="straightConnector1">
            <a:avLst/>
          </a:prstGeom>
          <a:ln w="12700">
            <a:solidFill>
              <a:srgbClr val="FFFFFF"/>
            </a:solidFill>
            <a:miter/>
          </a:ln>
        </p:spPr>
      </p:cxnSp>
      <p:sp>
        <p:nvSpPr>
          <p:cNvPr id="235" name="Shape 235"/>
          <p:cNvSpPr/>
          <p:nvPr/>
        </p:nvSpPr>
        <p:spPr>
          <a:xfrm>
            <a:off x="1606441" y="6015142"/>
            <a:ext cx="354946" cy="354946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1317988" y="5489149"/>
            <a:ext cx="354946" cy="354946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1007758" y="6015142"/>
            <a:ext cx="354946" cy="354946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38" name="Connector 238"/>
          <p:cNvCxnSpPr>
            <a:stCxn id="236" idx="0"/>
            <a:endCxn id="237" idx="0"/>
          </p:cNvCxnSpPr>
          <p:nvPr/>
        </p:nvCxnSpPr>
        <p:spPr>
          <a:xfrm flipH="1">
            <a:off x="1185230" y="5666621"/>
            <a:ext cx="310232" cy="525994"/>
          </a:xfrm>
          <a:prstGeom prst="straightConnector1">
            <a:avLst/>
          </a:prstGeom>
          <a:ln w="12700">
            <a:solidFill>
              <a:srgbClr val="FFFFFF"/>
            </a:solidFill>
            <a:miter/>
          </a:ln>
        </p:spPr>
      </p:cxnSp>
      <p:cxnSp>
        <p:nvCxnSpPr>
          <p:cNvPr id="239" name="Connector 239"/>
          <p:cNvCxnSpPr>
            <a:stCxn id="237" idx="0"/>
            <a:endCxn id="235" idx="0"/>
          </p:cNvCxnSpPr>
          <p:nvPr/>
        </p:nvCxnSpPr>
        <p:spPr>
          <a:xfrm>
            <a:off x="1185230" y="6192614"/>
            <a:ext cx="598685" cy="1"/>
          </a:xfrm>
          <a:prstGeom prst="straightConnector1">
            <a:avLst/>
          </a:prstGeom>
          <a:ln w="12700">
            <a:solidFill>
              <a:srgbClr val="FFFFFF"/>
            </a:solidFill>
            <a:miter/>
          </a:ln>
        </p:spPr>
      </p:cxnSp>
      <p:cxnSp>
        <p:nvCxnSpPr>
          <p:cNvPr id="240" name="Connector 240"/>
          <p:cNvCxnSpPr>
            <a:stCxn id="235" idx="0"/>
            <a:endCxn id="236" idx="0"/>
          </p:cNvCxnSpPr>
          <p:nvPr/>
        </p:nvCxnSpPr>
        <p:spPr>
          <a:xfrm flipH="1" flipV="1">
            <a:off x="1495461" y="5666621"/>
            <a:ext cx="288454" cy="525994"/>
          </a:xfrm>
          <a:prstGeom prst="straightConnector1">
            <a:avLst/>
          </a:prstGeom>
          <a:ln w="12700">
            <a:solidFill>
              <a:srgbClr val="FFFFFF"/>
            </a:solidFill>
            <a:miter/>
          </a:ln>
        </p:spPr>
      </p:cxnSp>
      <p:sp>
        <p:nvSpPr>
          <p:cNvPr id="276" name="Shape 276"/>
          <p:cNvSpPr/>
          <p:nvPr/>
        </p:nvSpPr>
        <p:spPr>
          <a:xfrm>
            <a:off x="3396131" y="5874029"/>
            <a:ext cx="243685" cy="339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FFFFFF"/>
            </a:solidFill>
            <a:prstDash val="sysDot"/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/>
        </p:nvSpPr>
        <p:spPr>
          <a:xfrm>
            <a:off x="9402353" y="5485303"/>
            <a:ext cx="431801" cy="429077"/>
          </a:xfrm>
          <a:prstGeom prst="rect">
            <a:avLst/>
          </a:prstGeom>
          <a:solidFill>
            <a:srgbClr val="ED7D31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10488559" y="4050327"/>
            <a:ext cx="431801" cy="4318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9919834" y="4767134"/>
            <a:ext cx="431801" cy="4318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11057284" y="4767134"/>
            <a:ext cx="431801" cy="4318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10488559" y="5483941"/>
            <a:ext cx="431801" cy="4318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47" name="Connector 247"/>
          <p:cNvCxnSpPr>
            <a:stCxn id="244" idx="0"/>
            <a:endCxn id="243" idx="0"/>
          </p:cNvCxnSpPr>
          <p:nvPr/>
        </p:nvCxnSpPr>
        <p:spPr>
          <a:xfrm flipV="1">
            <a:off x="10135734" y="4266227"/>
            <a:ext cx="568726" cy="716808"/>
          </a:xfrm>
          <a:prstGeom prst="straightConnector1">
            <a:avLst/>
          </a:prstGeom>
          <a:ln w="25400">
            <a:solidFill>
              <a:srgbClr val="FFFFFF"/>
            </a:solidFill>
            <a:miter/>
          </a:ln>
        </p:spPr>
      </p:cxnSp>
      <p:cxnSp>
        <p:nvCxnSpPr>
          <p:cNvPr id="248" name="Connector 248"/>
          <p:cNvCxnSpPr>
            <a:stCxn id="245" idx="0"/>
            <a:endCxn id="243" idx="0"/>
          </p:cNvCxnSpPr>
          <p:nvPr/>
        </p:nvCxnSpPr>
        <p:spPr>
          <a:xfrm flipH="1" flipV="1">
            <a:off x="10704459" y="4266227"/>
            <a:ext cx="568726" cy="716808"/>
          </a:xfrm>
          <a:prstGeom prst="straightConnector1">
            <a:avLst/>
          </a:prstGeom>
          <a:ln w="25400">
            <a:solidFill>
              <a:srgbClr val="FFFFFF"/>
            </a:solidFill>
            <a:miter/>
          </a:ln>
        </p:spPr>
      </p:cxnSp>
      <p:cxnSp>
        <p:nvCxnSpPr>
          <p:cNvPr id="249" name="Connector 249"/>
          <p:cNvCxnSpPr>
            <a:stCxn id="245" idx="0"/>
            <a:endCxn id="246" idx="0"/>
          </p:cNvCxnSpPr>
          <p:nvPr/>
        </p:nvCxnSpPr>
        <p:spPr>
          <a:xfrm flipH="1">
            <a:off x="10704459" y="4983034"/>
            <a:ext cx="568726" cy="716808"/>
          </a:xfrm>
          <a:prstGeom prst="straightConnector1">
            <a:avLst/>
          </a:prstGeom>
          <a:ln w="25400">
            <a:solidFill>
              <a:srgbClr val="FFFFFF"/>
            </a:solidFill>
            <a:miter/>
          </a:ln>
        </p:spPr>
      </p:cxnSp>
      <p:sp>
        <p:nvSpPr>
          <p:cNvPr id="250" name="Shape 250"/>
          <p:cNvSpPr/>
          <p:nvPr/>
        </p:nvSpPr>
        <p:spPr>
          <a:xfrm>
            <a:off x="11568417" y="5484998"/>
            <a:ext cx="431801" cy="4318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51" name="Connector 251"/>
          <p:cNvCxnSpPr>
            <a:stCxn id="245" idx="0"/>
            <a:endCxn id="250" idx="0"/>
          </p:cNvCxnSpPr>
          <p:nvPr/>
        </p:nvCxnSpPr>
        <p:spPr>
          <a:xfrm>
            <a:off x="11273184" y="4983034"/>
            <a:ext cx="511134" cy="717865"/>
          </a:xfrm>
          <a:prstGeom prst="straightConnector1">
            <a:avLst/>
          </a:prstGeom>
          <a:ln w="25400">
            <a:solidFill>
              <a:srgbClr val="FFFFFF"/>
            </a:solidFill>
            <a:miter/>
          </a:ln>
        </p:spPr>
      </p:cxnSp>
      <p:cxnSp>
        <p:nvCxnSpPr>
          <p:cNvPr id="252" name="Connector 252"/>
          <p:cNvCxnSpPr>
            <a:stCxn id="244" idx="0"/>
            <a:endCxn id="242" idx="0"/>
          </p:cNvCxnSpPr>
          <p:nvPr/>
        </p:nvCxnSpPr>
        <p:spPr>
          <a:xfrm flipH="1">
            <a:off x="9618253" y="4983034"/>
            <a:ext cx="517482" cy="716808"/>
          </a:xfrm>
          <a:prstGeom prst="straightConnector1">
            <a:avLst/>
          </a:prstGeom>
          <a:ln w="25400">
            <a:solidFill>
              <a:srgbClr val="FFFFFF"/>
            </a:solidFill>
            <a:miter/>
          </a:ln>
        </p:spPr>
      </p:cxnSp>
      <p:sp>
        <p:nvSpPr>
          <p:cNvPr id="253" name="Shape 253"/>
          <p:cNvSpPr/>
          <p:nvPr/>
        </p:nvSpPr>
        <p:spPr>
          <a:xfrm>
            <a:off x="5903275" y="4772214"/>
            <a:ext cx="77481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Diff</a:t>
            </a:r>
          </a:p>
        </p:txBody>
      </p:sp>
      <p:sp>
        <p:nvSpPr>
          <p:cNvPr id="254" name="Shape 254"/>
          <p:cNvSpPr/>
          <p:nvPr/>
        </p:nvSpPr>
        <p:spPr>
          <a:xfrm>
            <a:off x="7380874" y="5285885"/>
            <a:ext cx="144548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Patch(s)</a:t>
            </a:r>
          </a:p>
        </p:txBody>
      </p:sp>
      <p:sp>
        <p:nvSpPr>
          <p:cNvPr id="255" name="Shape 255"/>
          <p:cNvSpPr/>
          <p:nvPr/>
        </p:nvSpPr>
        <p:spPr>
          <a:xfrm>
            <a:off x="3949003" y="5160223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3538658" y="5675457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4373747" y="5675457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3946421" y="6225394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59" name="Connector 259"/>
          <p:cNvCxnSpPr>
            <a:stCxn id="256" idx="0"/>
            <a:endCxn id="255" idx="0"/>
          </p:cNvCxnSpPr>
          <p:nvPr/>
        </p:nvCxnSpPr>
        <p:spPr>
          <a:xfrm flipV="1">
            <a:off x="3697408" y="5318973"/>
            <a:ext cx="410346" cy="515235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cxnSp>
        <p:nvCxnSpPr>
          <p:cNvPr id="260" name="Connector 260"/>
          <p:cNvCxnSpPr>
            <a:stCxn id="257" idx="0"/>
            <a:endCxn id="255" idx="0"/>
          </p:cNvCxnSpPr>
          <p:nvPr/>
        </p:nvCxnSpPr>
        <p:spPr>
          <a:xfrm flipH="1" flipV="1">
            <a:off x="4107753" y="5318973"/>
            <a:ext cx="424745" cy="515235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cxnSp>
        <p:nvCxnSpPr>
          <p:cNvPr id="261" name="Connector 261"/>
          <p:cNvCxnSpPr>
            <a:stCxn id="257" idx="0"/>
            <a:endCxn id="258" idx="0"/>
          </p:cNvCxnSpPr>
          <p:nvPr/>
        </p:nvCxnSpPr>
        <p:spPr>
          <a:xfrm flipH="1">
            <a:off x="4105171" y="5834207"/>
            <a:ext cx="427327" cy="549938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sp>
        <p:nvSpPr>
          <p:cNvPr id="262" name="Shape 262"/>
          <p:cNvSpPr/>
          <p:nvPr/>
        </p:nvSpPr>
        <p:spPr>
          <a:xfrm>
            <a:off x="4784093" y="6225394"/>
            <a:ext cx="317501" cy="31750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263" name="Connector 263"/>
          <p:cNvCxnSpPr>
            <a:stCxn id="257" idx="0"/>
            <a:endCxn id="262" idx="0"/>
          </p:cNvCxnSpPr>
          <p:nvPr/>
        </p:nvCxnSpPr>
        <p:spPr>
          <a:xfrm>
            <a:off x="4532497" y="5834207"/>
            <a:ext cx="410347" cy="549938"/>
          </a:xfrm>
          <a:prstGeom prst="straightConnector1">
            <a:avLst/>
          </a:prstGeom>
          <a:ln w="12700">
            <a:solidFill>
              <a:srgbClr val="FFC000"/>
            </a:solidFill>
            <a:miter/>
          </a:ln>
        </p:spPr>
      </p:cxnSp>
      <p:sp>
        <p:nvSpPr>
          <p:cNvPr id="264" name="Shape 264"/>
          <p:cNvSpPr/>
          <p:nvPr/>
        </p:nvSpPr>
        <p:spPr>
          <a:xfrm>
            <a:off x="3528550" y="6990739"/>
            <a:ext cx="116594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虚拟DOM</a:t>
            </a:r>
          </a:p>
        </p:txBody>
      </p:sp>
      <p:sp>
        <p:nvSpPr>
          <p:cNvPr id="265" name="Shape 265"/>
          <p:cNvSpPr/>
          <p:nvPr/>
        </p:nvSpPr>
        <p:spPr>
          <a:xfrm>
            <a:off x="1153102" y="6990739"/>
            <a:ext cx="6629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数据</a:t>
            </a:r>
          </a:p>
        </p:txBody>
      </p:sp>
      <p:sp>
        <p:nvSpPr>
          <p:cNvPr id="266" name="Shape 266"/>
          <p:cNvSpPr/>
          <p:nvPr/>
        </p:nvSpPr>
        <p:spPr>
          <a:xfrm>
            <a:off x="5467131" y="4357298"/>
            <a:ext cx="416861" cy="416861"/>
          </a:xfrm>
          <a:prstGeom prst="line">
            <a:avLst/>
          </a:prstGeom>
          <a:ln w="762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7" name="Shape 267"/>
          <p:cNvSpPr/>
          <p:nvPr/>
        </p:nvSpPr>
        <p:spPr>
          <a:xfrm flipV="1">
            <a:off x="5480381" y="5200975"/>
            <a:ext cx="414836" cy="414836"/>
          </a:xfrm>
          <a:prstGeom prst="line">
            <a:avLst/>
          </a:prstGeom>
          <a:ln w="762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6772540" y="4983034"/>
            <a:ext cx="525858" cy="1"/>
          </a:xfrm>
          <a:prstGeom prst="line">
            <a:avLst/>
          </a:prstGeom>
          <a:ln w="762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7944863" y="4757953"/>
            <a:ext cx="317501" cy="315498"/>
          </a:xfrm>
          <a:prstGeom prst="rect">
            <a:avLst/>
          </a:prstGeom>
          <a:solidFill>
            <a:srgbClr val="ED7D31"/>
          </a:solidFill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FBFBF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8266430" y="4532582"/>
            <a:ext cx="203151" cy="21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FFFFFF"/>
            </a:solidFill>
            <a:prstDash val="sysDot"/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/>
        </p:nvSpPr>
        <p:spPr>
          <a:xfrm>
            <a:off x="10400888" y="6173324"/>
            <a:ext cx="60714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DOM</a:t>
            </a:r>
          </a:p>
        </p:txBody>
      </p:sp>
      <p:sp>
        <p:nvSpPr>
          <p:cNvPr id="272" name="Shape 272"/>
          <p:cNvSpPr/>
          <p:nvPr/>
        </p:nvSpPr>
        <p:spPr>
          <a:xfrm>
            <a:off x="8908830" y="4958358"/>
            <a:ext cx="525858" cy="1"/>
          </a:xfrm>
          <a:prstGeom prst="line">
            <a:avLst/>
          </a:prstGeom>
          <a:ln w="762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Shape 273"/>
          <p:cNvSpPr/>
          <p:nvPr>
            <p:ph type="title"/>
          </p:nvPr>
        </p:nvSpPr>
        <p:spPr>
          <a:xfrm>
            <a:off x="952500" y="-1524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Virtual DOM</a:t>
            </a:r>
          </a:p>
        </p:txBody>
      </p:sp>
      <p:sp>
        <p:nvSpPr>
          <p:cNvPr id="274" name="Shape 274"/>
          <p:cNvSpPr/>
          <p:nvPr/>
        </p:nvSpPr>
        <p:spPr>
          <a:xfrm>
            <a:off x="1893252" y="8477846"/>
            <a:ext cx="921829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https://github.com/miniflycn/qvd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3"/>
          <p:cNvGrpSpPr/>
          <p:nvPr/>
        </p:nvGrpSpPr>
        <p:grpSpPr>
          <a:xfrm>
            <a:off x="498309" y="2231457"/>
            <a:ext cx="11876787" cy="6323962"/>
            <a:chOff x="-131393" y="0"/>
            <a:chExt cx="11876785" cy="6323961"/>
          </a:xfrm>
        </p:grpSpPr>
        <p:graphicFrame>
          <p:nvGraphicFramePr>
            <p:cNvPr id="281" name="Chart 281"/>
            <p:cNvGraphicFramePr/>
            <p:nvPr/>
          </p:nvGraphicFramePr>
          <p:xfrm>
            <a:off x="-131394" y="176947"/>
            <a:ext cx="11876786" cy="6147015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282" name="Shape 282"/>
            <p:cNvSpPr/>
            <p:nvPr/>
          </p:nvSpPr>
          <p:spPr>
            <a:xfrm>
              <a:off x="0" y="0"/>
              <a:ext cx="476820" cy="42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pPr/>
              <a:r>
                <a:t>ms</a:t>
              </a:r>
            </a:p>
          </p:txBody>
        </p:sp>
      </p:grpSp>
      <p:sp>
        <p:nvSpPr>
          <p:cNvPr id="284" name="Shape 284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多快？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2"/>
      <p:bldP build="whole" bldLvl="1" animBg="1" rev="0" advAuto="0" spid="28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1011" y="1484039"/>
            <a:ext cx="3070078" cy="3070077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2918637" y="4582886"/>
            <a:ext cx="7167526" cy="3372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IMWeb资深前端开发工程师</a:t>
            </a:r>
          </a:p>
          <a:p>
            <a:pPr/>
            <a:r>
              <a:t>负责IMWeb部分技术架构研发工作</a:t>
            </a:r>
          </a:p>
          <a:p>
            <a:pPr/>
            <a:r>
              <a:t>互动视频</a:t>
            </a:r>
          </a:p>
          <a:p>
            <a:pPr/>
            <a:r>
              <a:t>在线教育</a:t>
            </a:r>
          </a:p>
          <a:p>
            <a:pPr/>
            <a:r>
              <a:t>……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769" y="517951"/>
            <a:ext cx="13066338" cy="871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-82058" y="3836034"/>
            <a:ext cx="13168916" cy="1422401"/>
          </a:xfrm>
          <a:prstGeom prst="rect">
            <a:avLst/>
          </a:prstGeom>
          <a:solidFill>
            <a:srgbClr val="000000">
              <a:alpha val="5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7800" tIns="177800" rIns="177800" bIns="177800">
            <a:spAutoFit/>
          </a:bodyPr>
          <a:lstStyle>
            <a:lvl1pPr defTabSz="457200">
              <a:defRPr sz="7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React-Native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1323" y="295140"/>
            <a:ext cx="2502155" cy="250215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928217" y="3170114"/>
            <a:ext cx="111483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Vue.js is a library for building modern web interfaces.  </a:t>
            </a:r>
          </a:p>
        </p:txBody>
      </p:sp>
      <p:sp>
        <p:nvSpPr>
          <p:cNvPr id="293" name="Shape 293"/>
          <p:cNvSpPr/>
          <p:nvPr/>
        </p:nvSpPr>
        <p:spPr>
          <a:xfrm rot="5400000">
            <a:off x="5842000" y="5348490"/>
            <a:ext cx="1320800" cy="627163"/>
          </a:xfrm>
          <a:prstGeom prst="rightArrow">
            <a:avLst>
              <a:gd name="adj1" fmla="val 27844"/>
              <a:gd name="adj2" fmla="val 76655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94" name="Shape 294"/>
          <p:cNvSpPr/>
          <p:nvPr/>
        </p:nvSpPr>
        <p:spPr>
          <a:xfrm>
            <a:off x="3935396" y="7590657"/>
            <a:ext cx="5143501" cy="56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简单而灵活的界面交互库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3"/>
      <p:bldP build="whole" bldLvl="1" animBg="1" rev="0" advAuto="0" spid="292" grpId="1"/>
      <p:bldP build="whole" bldLvl="1" animBg="1" rev="0" advAuto="0" spid="29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海量业务场景下的挑战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319"/>
          <p:cNvGrpSpPr/>
          <p:nvPr/>
        </p:nvGrpSpPr>
        <p:grpSpPr>
          <a:xfrm>
            <a:off x="1169372" y="3379327"/>
            <a:ext cx="10411748" cy="1852618"/>
            <a:chOff x="0" y="0"/>
            <a:chExt cx="10411746" cy="1852617"/>
          </a:xfrm>
        </p:grpSpPr>
        <p:sp>
          <p:nvSpPr>
            <p:cNvPr id="300" name="Shape 300"/>
            <p:cNvSpPr/>
            <p:nvPr/>
          </p:nvSpPr>
          <p:spPr>
            <a:xfrm>
              <a:off x="0" y="0"/>
              <a:ext cx="1728385" cy="855055"/>
            </a:xfrm>
            <a:prstGeom prst="roundRect">
              <a:avLst>
                <a:gd name="adj" fmla="val 10000"/>
              </a:avLst>
            </a:prstGeom>
            <a:solidFill>
              <a:srgbClr val="C0504C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0" y="0"/>
              <a:ext cx="1728385" cy="5098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noAutofit/>
            </a:bodyPr>
            <a:lstStyle/>
            <a:p>
              <a:pPr algn="l" defTabSz="914400">
                <a:lnSpc>
                  <a:spcPct val="90000"/>
                </a:lnSpc>
                <a:spcBef>
                  <a:spcPts val="50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DNS</a:t>
              </a:r>
              <a:r>
                <a:rPr sz="1400">
                  <a:solidFill>
                    <a:srgbClr val="FFFFFF"/>
                  </a:solidFill>
                  <a:latin typeface="宋体"/>
                  <a:ea typeface="宋体"/>
                  <a:cs typeface="宋体"/>
                  <a:sym typeface="宋体"/>
                </a:rPr>
                <a:t>（解析）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354006" y="570036"/>
              <a:ext cx="1728385" cy="1282582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8999"/>
              </a:srgbClr>
            </a:solidFill>
            <a:ln w="25400" cap="flat">
              <a:solidFill>
                <a:srgbClr val="C0504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91561" y="607601"/>
              <a:ext cx="1653275" cy="1202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9568" tIns="99568" rIns="99568" bIns="99568" numCol="1" anchor="t">
              <a:noAutofit/>
            </a:bodyPr>
            <a:lstStyle/>
            <a:p>
              <a:pPr lvl="1" marL="88900" indent="-88900" algn="l" defTabSz="914400">
                <a:lnSpc>
                  <a:spcPct val="90000"/>
                </a:lnSpc>
                <a:spcBef>
                  <a:spcPts val="200"/>
                </a:spcBef>
                <a:buClr>
                  <a:srgbClr val="000000"/>
                </a:buClr>
                <a:buSzPct val="100000"/>
                <a:buFont typeface="Arial"/>
                <a:buChar char="•"/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100ms-200ms</a:t>
              </a:r>
              <a:endParaRPr sz="1400"/>
            </a:p>
            <a:p>
              <a:pPr lvl="1" marL="88900" indent="-88900" algn="l" defTabSz="914400">
                <a:lnSpc>
                  <a:spcPct val="90000"/>
                </a:lnSpc>
                <a:spcBef>
                  <a:spcPts val="200"/>
                </a:spcBef>
                <a:buClr>
                  <a:srgbClr val="000000"/>
                </a:buClr>
                <a:buSzPct val="100000"/>
                <a:buFont typeface="Arial"/>
                <a:buChar char="•"/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latin typeface="宋体"/>
                  <a:ea typeface="宋体"/>
                  <a:cs typeface="宋体"/>
                  <a:sym typeface="宋体"/>
                </a:rPr>
                <a:t>可缓存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1990400" y="69798"/>
              <a:ext cx="555475" cy="430439"/>
            </a:xfrm>
            <a:prstGeom prst="rightArrow">
              <a:avLst>
                <a:gd name="adj1" fmla="val 60000"/>
                <a:gd name="adj2" fmla="val 49982"/>
              </a:avLst>
            </a:prstGeom>
            <a:solidFill>
              <a:srgbClr val="C050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2776451" y="0"/>
              <a:ext cx="1728386" cy="855055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2776451" y="0"/>
              <a:ext cx="1728386" cy="5098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noAutofit/>
            </a:bodyPr>
            <a:lstStyle/>
            <a:p>
              <a:pPr algn="l" defTabSz="914400">
                <a:lnSpc>
                  <a:spcPct val="90000"/>
                </a:lnSpc>
                <a:spcBef>
                  <a:spcPts val="50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Tcp</a:t>
              </a:r>
              <a:r>
                <a:rPr sz="1400">
                  <a:solidFill>
                    <a:srgbClr val="FFFFFF"/>
                  </a:solidFill>
                  <a:latin typeface="宋体"/>
                  <a:ea typeface="宋体"/>
                  <a:cs typeface="宋体"/>
                  <a:sym typeface="宋体"/>
                </a:rPr>
                <a:t>连接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3130458" y="570036"/>
              <a:ext cx="1728385" cy="1282582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8999"/>
              </a:srgbClr>
            </a:solidFill>
            <a:ln w="25400" cap="flat">
              <a:solidFill>
                <a:srgbClr val="9BBB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3168013" y="607601"/>
              <a:ext cx="1653275" cy="937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9568" tIns="99568" rIns="99568" bIns="99568" numCol="1" anchor="t">
              <a:noAutofit/>
            </a:bodyPr>
            <a:lstStyle/>
            <a:p>
              <a:pPr lvl="1" marL="88900" indent="-88900" algn="l" defTabSz="914400">
                <a:lnSpc>
                  <a:spcPct val="90000"/>
                </a:lnSpc>
                <a:spcBef>
                  <a:spcPts val="200"/>
                </a:spcBef>
                <a:buClr>
                  <a:srgbClr val="000000"/>
                </a:buClr>
                <a:buSzPct val="100000"/>
                <a:buFont typeface="Arial"/>
                <a:buChar char="•"/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latin typeface="宋体"/>
                  <a:ea typeface="宋体"/>
                  <a:cs typeface="宋体"/>
                  <a:sym typeface="宋体"/>
                </a:rPr>
                <a:t>三次握手</a:t>
              </a:r>
              <a:endParaRPr sz="1400">
                <a:latin typeface="宋体"/>
                <a:ea typeface="宋体"/>
                <a:cs typeface="宋体"/>
                <a:sym typeface="宋体"/>
              </a:endParaRPr>
            </a:p>
            <a:p>
              <a:pPr lvl="1" marL="88900" indent="-88900" algn="l" defTabSz="914400">
                <a:lnSpc>
                  <a:spcPct val="90000"/>
                </a:lnSpc>
                <a:spcBef>
                  <a:spcPts val="200"/>
                </a:spcBef>
                <a:buClr>
                  <a:srgbClr val="000000"/>
                </a:buClr>
                <a:buSzPct val="100000"/>
                <a:buFont typeface="Arial"/>
                <a:buChar char="•"/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100-200ms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4766852" y="69798"/>
              <a:ext cx="555475" cy="430439"/>
            </a:xfrm>
            <a:prstGeom prst="rightArrow">
              <a:avLst>
                <a:gd name="adj1" fmla="val 60000"/>
                <a:gd name="adj2" fmla="val 49982"/>
              </a:avLst>
            </a:prstGeom>
            <a:solidFill>
              <a:srgbClr val="9BBB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5552903" y="0"/>
              <a:ext cx="1728386" cy="855055"/>
            </a:xfrm>
            <a:prstGeom prst="roundRect">
              <a:avLst>
                <a:gd name="adj" fmla="val 10000"/>
              </a:avLst>
            </a:prstGeom>
            <a:solidFill>
              <a:srgbClr val="8064A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5552903" y="0"/>
              <a:ext cx="1728386" cy="438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noAutofit/>
            </a:bodyPr>
            <a:lstStyle>
              <a:lvl1pPr algn="l" defTabSz="914400">
                <a:lnSpc>
                  <a:spcPct val="90000"/>
                </a:lnSpc>
                <a:spcBef>
                  <a:spcPts val="5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http request 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5906909" y="570036"/>
              <a:ext cx="1728386" cy="1282582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8999"/>
              </a:srgbClr>
            </a:solidFill>
            <a:ln w="25400" cap="flat">
              <a:solidFill>
                <a:srgbClr val="8064A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5944465" y="607601"/>
              <a:ext cx="1653275" cy="640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9568" tIns="99568" rIns="99568" bIns="99568" numCol="1" anchor="t">
              <a:noAutofit/>
            </a:bodyPr>
            <a:lstStyle/>
            <a:p>
              <a:pPr lvl="1" marL="88900" indent="-88900" algn="l" defTabSz="914400">
                <a:lnSpc>
                  <a:spcPct val="90000"/>
                </a:lnSpc>
                <a:spcBef>
                  <a:spcPts val="200"/>
                </a:spcBef>
                <a:buClr>
                  <a:srgbClr val="000000"/>
                </a:buClr>
                <a:buSzPct val="100000"/>
                <a:buFont typeface="Arial"/>
                <a:buChar char="•"/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latin typeface="宋体"/>
                  <a:ea typeface="宋体"/>
                  <a:cs typeface="宋体"/>
                  <a:sym typeface="宋体"/>
                </a:rPr>
                <a:t>半个</a:t>
              </a: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RTT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7543306" y="69798"/>
              <a:ext cx="555475" cy="430439"/>
            </a:xfrm>
            <a:prstGeom prst="rightArrow">
              <a:avLst>
                <a:gd name="adj1" fmla="val 60000"/>
                <a:gd name="adj2" fmla="val 49982"/>
              </a:avLst>
            </a:prstGeom>
            <a:solidFill>
              <a:srgbClr val="8064A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8329355" y="0"/>
              <a:ext cx="1728386" cy="855055"/>
            </a:xfrm>
            <a:prstGeom prst="roundRect">
              <a:avLst>
                <a:gd name="adj" fmla="val 10000"/>
              </a:avLst>
            </a:prstGeom>
            <a:solidFill>
              <a:srgbClr val="4AACC6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8329355" y="0"/>
              <a:ext cx="1728386" cy="438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339" tIns="53339" rIns="53339" bIns="53339" numCol="1" anchor="t">
              <a:noAutofit/>
            </a:bodyPr>
            <a:lstStyle>
              <a:lvl1pPr algn="l" defTabSz="914400">
                <a:lnSpc>
                  <a:spcPct val="90000"/>
                </a:lnSpc>
                <a:spcBef>
                  <a:spcPts val="500"/>
                </a:spcBef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http response 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8683362" y="570036"/>
              <a:ext cx="1728385" cy="1282582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8999"/>
              </a:srgbClr>
            </a:solidFill>
            <a:ln w="25400" cap="flat">
              <a:solidFill>
                <a:srgbClr val="4AAC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8720917" y="607601"/>
              <a:ext cx="1653275" cy="1008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9568" tIns="99568" rIns="99568" bIns="99568" numCol="1" anchor="t">
              <a:noAutofit/>
            </a:bodyPr>
            <a:lstStyle/>
            <a:p>
              <a:pPr lvl="1" marL="88900" indent="-88900" algn="l" defTabSz="914400">
                <a:lnSpc>
                  <a:spcPct val="90000"/>
                </a:lnSpc>
                <a:spcBef>
                  <a:spcPts val="200"/>
                </a:spcBef>
                <a:buClr>
                  <a:srgbClr val="000000"/>
                </a:buClr>
                <a:buSzPct val="100000"/>
                <a:buFont typeface="Arial"/>
                <a:buChar char="•"/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RTT</a:t>
              </a:r>
              <a:r>
                <a:rPr sz="1400">
                  <a:latin typeface="宋体"/>
                  <a:ea typeface="宋体"/>
                  <a:cs typeface="宋体"/>
                  <a:sym typeface="宋体"/>
                </a:rPr>
                <a:t>不确定</a:t>
              </a:r>
              <a:endParaRPr sz="1400">
                <a:latin typeface="宋体"/>
                <a:ea typeface="宋体"/>
                <a:cs typeface="宋体"/>
                <a:sym typeface="宋体"/>
              </a:endParaRPr>
            </a:p>
            <a:p>
              <a:pPr lvl="1" marL="88900" indent="-88900" algn="l" defTabSz="914400">
                <a:lnSpc>
                  <a:spcPct val="90000"/>
                </a:lnSpc>
                <a:spcBef>
                  <a:spcPts val="200"/>
                </a:spcBef>
                <a:buClr>
                  <a:srgbClr val="000000"/>
                </a:buClr>
                <a:buSzPct val="100000"/>
                <a:buFont typeface="Arial"/>
                <a:buChar char="•"/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latin typeface="宋体"/>
                  <a:ea typeface="宋体"/>
                  <a:cs typeface="宋体"/>
                  <a:sym typeface="宋体"/>
                </a:rPr>
                <a:t>优化空间</a:t>
              </a:r>
            </a:p>
          </p:txBody>
        </p:sp>
      </p:grpSp>
      <p:sp>
        <p:nvSpPr>
          <p:cNvPr id="320" name="Shape 320"/>
          <p:cNvSpPr/>
          <p:nvPr/>
        </p:nvSpPr>
        <p:spPr>
          <a:xfrm>
            <a:off x="952500" y="228600"/>
            <a:ext cx="11099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访问一个页面的网络过程</a:t>
            </a:r>
          </a:p>
        </p:txBody>
      </p:sp>
      <p:sp>
        <p:nvSpPr>
          <p:cNvPr id="321" name="Shape 321"/>
          <p:cNvSpPr/>
          <p:nvPr/>
        </p:nvSpPr>
        <p:spPr>
          <a:xfrm rot="5400000">
            <a:off x="6014883" y="1111403"/>
            <a:ext cx="720726" cy="9800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76"/>
                  <a:pt x="10800" y="169"/>
                </a:cubicBezTo>
                <a:lnTo>
                  <a:pt x="10800" y="10631"/>
                </a:lnTo>
                <a:cubicBezTo>
                  <a:pt x="10800" y="10724"/>
                  <a:pt x="15635" y="10800"/>
                  <a:pt x="21600" y="10800"/>
                </a:cubicBezTo>
                <a:lnTo>
                  <a:pt x="21600" y="10800"/>
                </a:lnTo>
                <a:cubicBezTo>
                  <a:pt x="15635" y="10800"/>
                  <a:pt x="10800" y="10876"/>
                  <a:pt x="10800" y="10969"/>
                </a:cubicBezTo>
                <a:lnTo>
                  <a:pt x="10800" y="21431"/>
                </a:lnTo>
                <a:cubicBezTo>
                  <a:pt x="10800" y="21524"/>
                  <a:pt x="5965" y="21600"/>
                  <a:pt x="0" y="21600"/>
                </a:cubicBezTo>
              </a:path>
            </a:pathLst>
          </a:custGeom>
          <a:ln w="25400">
            <a:solidFill>
              <a:srgbClr val="9BBB59"/>
            </a:solidFill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6216650" y="6803972"/>
            <a:ext cx="5715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952500" y="228600"/>
            <a:ext cx="11099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多普勒测速</a:t>
            </a:r>
          </a:p>
        </p:txBody>
      </p:sp>
      <p:sp>
        <p:nvSpPr>
          <p:cNvPr id="325" name="Shape 325"/>
          <p:cNvSpPr/>
          <p:nvPr/>
        </p:nvSpPr>
        <p:spPr>
          <a:xfrm>
            <a:off x="9139237" y="671829"/>
            <a:ext cx="3348038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rPr>
              <a:t>t1 – t2  = DNS</a:t>
            </a:r>
            <a:endParaRPr sz="1600">
              <a:solidFill>
                <a:srgbClr val="FF000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rPr>
              <a:t>t2 – t3 =  TCP/IP</a:t>
            </a:r>
            <a:endParaRPr sz="1600">
              <a:solidFill>
                <a:srgbClr val="FF000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rPr>
              <a:t>T3 = RTT</a:t>
            </a:r>
          </a:p>
        </p:txBody>
      </p:sp>
      <p:sp>
        <p:nvSpPr>
          <p:cNvPr id="326" name="Shape 326"/>
          <p:cNvSpPr/>
          <p:nvPr/>
        </p:nvSpPr>
        <p:spPr>
          <a:xfrm>
            <a:off x="2965450" y="2627312"/>
            <a:ext cx="7705725" cy="5303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多普勒测速方案：</a:t>
            </a:r>
            <a:endParaRPr sz="20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http://a-doppler.facebook.com/test_pixel?HTTP1.0&amp;t=1&amp;size=0k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lvl="3" indent="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       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t1= DNS + TCP/IP  + RTT 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http://a-doppler.facebook.com/test_pixel?HTTP1.1&amp;t=2&amp;size=0k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lvl="3" indent="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	       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t2= TCP/IP  + RTT 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 http://a-doppler.facebook.com/test_pixel?HTTP1.1&amp;t=3&amp;size=0k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42900" indent="-34290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	       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t3= RTT 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http://a-doppler.facebook.com/test_pixel?HTTP1.1&amp;t=4&amp;size=10k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42900" indent="-34290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	       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10k/(t4- t3 ) ≈ bandwidth </a:t>
            </a: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 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42900" indent="-34290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3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3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6" grpId="2"/>
      <p:bldP build="whole" bldLvl="1" animBg="1" rev="0" advAuto="0" spid="3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952500" y="228600"/>
            <a:ext cx="11099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我们的方案</a:t>
            </a:r>
          </a:p>
        </p:txBody>
      </p:sp>
      <p:sp>
        <p:nvSpPr>
          <p:cNvPr id="329" name="Shape 329"/>
          <p:cNvSpPr/>
          <p:nvPr/>
        </p:nvSpPr>
        <p:spPr>
          <a:xfrm>
            <a:off x="9064625" y="671829"/>
            <a:ext cx="3348038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t2 = RTT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t1 – t3 =  DNS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t1 – RTT – DNS = TCP/IP</a:t>
            </a:r>
          </a:p>
        </p:txBody>
      </p:sp>
      <p:sp>
        <p:nvSpPr>
          <p:cNvPr id="330" name="Shape 330"/>
          <p:cNvSpPr/>
          <p:nvPr/>
        </p:nvSpPr>
        <p:spPr>
          <a:xfrm>
            <a:off x="2990850" y="2580132"/>
            <a:ext cx="7705725" cy="480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我们自己的方案：</a:t>
            </a:r>
            <a:endParaRPr sz="20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http://1.url.cn?t=1&amp;size=0k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lvl="3" indent="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       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t1= DNS + TCP/IP  + RTT 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http://1.url.cn?t=2&amp;size=0k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lvl="3" indent="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	       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t2=  RTT 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 &lt;link rel=“dns-prefetch” href=“//2.url.cn” /&gt;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42900" indent="-34290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	       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dns 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被浏览器缓存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04800" indent="-304800" algn="l" defTabSz="914400">
              <a:spcBef>
                <a:spcPts val="1800"/>
              </a:spcBef>
              <a:buClr>
                <a:srgbClr val="FC9700"/>
              </a:buClr>
              <a:buSzPct val="100000"/>
              <a:buFont typeface="Wingdings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http://2.url.cn?t=3&amp;size=0k</a:t>
            </a:r>
            <a:endParaRPr sz="160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marL="342900" indent="-342900" algn="l" defTabSz="914400">
              <a:spcBef>
                <a:spcPts val="18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				</a:t>
            </a:r>
            <a:r>
              <a:rPr sz="1600">
                <a:solidFill>
                  <a:srgbClr val="00B0F0"/>
                </a:solidFill>
                <a:latin typeface="微软雅黑"/>
                <a:ea typeface="微软雅黑"/>
                <a:cs typeface="微软雅黑"/>
                <a:sym typeface="微软雅黑"/>
              </a:rPr>
              <a:t>         t3 = tcp/ip + RTT</a:t>
            </a:r>
            <a:endParaRPr sz="1600">
              <a:solidFill>
                <a:srgbClr val="00B0F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  <p:bldP build="p" bldLvl="5" animBg="1" rev="0" advAuto="0" spid="330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多普勒测速</a:t>
            </a:r>
          </a:p>
        </p:txBody>
      </p:sp>
      <p:pic>
        <p:nvPicPr>
          <p:cNvPr id="3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3121642"/>
            <a:ext cx="10769600" cy="415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  <p:bldP build="whole" bldLvl="1" animBg="1" rev="0" advAuto="0" spid="33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市面上的MV*库要不太大，要不不支持IE8......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622300" y="1574800"/>
            <a:ext cx="554088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我们的MVVM库——Q.js</a:t>
            </a:r>
          </a:p>
        </p:txBody>
      </p:sp>
      <p:pic>
        <p:nvPicPr>
          <p:cNvPr id="33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9734" y="4069257"/>
            <a:ext cx="7937501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619619" y="3526879"/>
            <a:ext cx="228195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59941" indent="-259941" algn="l">
              <a:lnSpc>
                <a:spcPct val="150000"/>
              </a:lnSpc>
              <a:buClr>
                <a:srgbClr val="FFFFFF"/>
              </a:buClr>
              <a:buSzPct val="75000"/>
              <a:buFont typeface="冬青黑体简体中文 W3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000">
                <a:solidFill>
                  <a:srgbClr val="FFFFFF"/>
                </a:solidFill>
                <a:latin typeface="冬青黑体简体中文 W3"/>
                <a:ea typeface="冬青黑体简体中文 W3"/>
                <a:cs typeface="冬青黑体简体中文 W3"/>
                <a:sym typeface="冬青黑体简体中文 W3"/>
              </a:rPr>
              <a:t>足够小 - gzip 6k</a:t>
            </a:r>
          </a:p>
        </p:txBody>
      </p:sp>
      <p:sp>
        <p:nvSpPr>
          <p:cNvPr id="340" name="Shape 340"/>
          <p:cNvSpPr/>
          <p:nvPr/>
        </p:nvSpPr>
        <p:spPr>
          <a:xfrm>
            <a:off x="638057" y="4687836"/>
            <a:ext cx="973846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59941" indent="-259941" algn="l">
              <a:lnSpc>
                <a:spcPct val="150000"/>
              </a:lnSpc>
              <a:buSzPct val="75000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/>
            <a:r>
              <a:t>兼容性 - IE6+ (with jQuery and es5-shim) &amp; All Mobile Browser (with Zepto)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仅仅使用MV*还不够，还需要组件化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为什么需要MVVM？</a:t>
            </a:r>
          </a:p>
          <a:p>
            <a:pPr/>
            <a:r>
              <a:t>有什么可供选择的MVVM框架？</a:t>
            </a:r>
          </a:p>
          <a:p>
            <a:pPr/>
            <a:r>
              <a:t>海量业务场景下挑战</a:t>
            </a:r>
          </a:p>
          <a:p>
            <a:pPr/>
            <a:r>
              <a:t>IMWeb的解决方案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015" y="1463813"/>
            <a:ext cx="11254770" cy="1404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50" y="3144864"/>
            <a:ext cx="12280900" cy="506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9098" y="8488877"/>
            <a:ext cx="8263328" cy="55249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952500" y="-381000"/>
            <a:ext cx="11099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通常的组件化代码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1180363" y="3066662"/>
            <a:ext cx="1064407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如果使用组件能跟使用原生DOM元素一样，该多好？</a:t>
            </a:r>
          </a:p>
        </p:txBody>
      </p:sp>
      <p:pic>
        <p:nvPicPr>
          <p:cNvPr id="3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9759" y="4256336"/>
            <a:ext cx="7725282" cy="1809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2871088" y="2113249"/>
            <a:ext cx="726262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Yes, Web Component!</a:t>
            </a:r>
          </a:p>
        </p:txBody>
      </p:sp>
      <p:sp>
        <p:nvSpPr>
          <p:cNvPr id="357" name="Shape 357"/>
          <p:cNvSpPr/>
          <p:nvPr/>
        </p:nvSpPr>
        <p:spPr>
          <a:xfrm>
            <a:off x="2006914" y="3647764"/>
            <a:ext cx="8990972" cy="186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全平台？全场景？(IE8？安卓2.3？Web侧？PC客户端？手机客户端？)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重用性与易扩展性如何解决？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如何降低调试成本？</a:t>
            </a:r>
          </a:p>
          <a:p>
            <a:pPr marL="220578" indent="-220578" algn="l" defTabSz="457200">
              <a:lnSpc>
                <a:spcPct val="117999"/>
              </a:lnSpc>
              <a:buSzPct val="100000"/>
              <a:buChar char="•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迁移成本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470040" y="224791"/>
            <a:ext cx="1227810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3000">
                <a:solidFill>
                  <a:srgbClr val="FFFFFF"/>
                </a:solidFill>
                <a:latin typeface="Hannotate SC Regular"/>
                <a:ea typeface="Hannotate SC Regular"/>
                <a:cs typeface="Hannotate SC Regular"/>
                <a:sym typeface="Hannotate SC Regular"/>
              </a:rPr>
              <a:t>基于动态编译和MVVM的类Web Component组件化方案——Ques</a:t>
            </a:r>
          </a:p>
        </p:txBody>
      </p:sp>
      <p:grpSp>
        <p:nvGrpSpPr>
          <p:cNvPr id="364" name="Group 364"/>
          <p:cNvGrpSpPr/>
          <p:nvPr/>
        </p:nvGrpSpPr>
        <p:grpSpPr>
          <a:xfrm>
            <a:off x="38100" y="2335629"/>
            <a:ext cx="6838058" cy="5807612"/>
            <a:chOff x="0" y="0"/>
            <a:chExt cx="6838057" cy="5807610"/>
          </a:xfrm>
        </p:grpSpPr>
        <p:pic>
          <p:nvPicPr>
            <p:cNvPr id="362" name="image2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38058" cy="5082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Shape 363"/>
            <p:cNvSpPr/>
            <p:nvPr/>
          </p:nvSpPr>
          <p:spPr>
            <a:xfrm>
              <a:off x="2514729" y="5433113"/>
              <a:ext cx="1173600" cy="374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开发阶段</a:t>
              </a:r>
            </a:p>
          </p:txBody>
        </p:sp>
      </p:grpSp>
      <p:grpSp>
        <p:nvGrpSpPr>
          <p:cNvPr id="367" name="Group 367"/>
          <p:cNvGrpSpPr/>
          <p:nvPr/>
        </p:nvGrpSpPr>
        <p:grpSpPr>
          <a:xfrm>
            <a:off x="3873051" y="2403444"/>
            <a:ext cx="9168883" cy="4621971"/>
            <a:chOff x="0" y="0"/>
            <a:chExt cx="9168881" cy="4621969"/>
          </a:xfrm>
        </p:grpSpPr>
        <p:pic>
          <p:nvPicPr>
            <p:cNvPr id="365" name="image2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168882" cy="4025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6" name="Shape 366"/>
            <p:cNvSpPr/>
            <p:nvPr/>
          </p:nvSpPr>
          <p:spPr>
            <a:xfrm>
              <a:off x="4896296" y="4261289"/>
              <a:ext cx="1130301" cy="360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上线阶段</a:t>
              </a:r>
            </a:p>
          </p:txBody>
        </p:sp>
      </p:grpSp>
      <p:sp>
        <p:nvSpPr>
          <p:cNvPr id="368" name="Shape 368"/>
          <p:cNvSpPr/>
          <p:nvPr/>
        </p:nvSpPr>
        <p:spPr>
          <a:xfrm>
            <a:off x="330546" y="1271224"/>
            <a:ext cx="12343708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59941" indent="-259941" algn="l">
              <a:lnSpc>
                <a:spcPct val="150000"/>
              </a:lnSpc>
              <a:buClr>
                <a:srgbClr val="FFFFFF"/>
              </a:buClr>
              <a:buSzPct val="75000"/>
              <a:buFont typeface="冬青黑体简体中文 W3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2000">
                <a:solidFill>
                  <a:srgbClr val="FFFFFF"/>
                </a:solidFill>
                <a:latin typeface="冬青黑体简体中文 W3"/>
                <a:ea typeface="冬青黑体简体中文 W3"/>
                <a:cs typeface="冬青黑体简体中文 W3"/>
                <a:sym typeface="冬青黑体简体中文 W3"/>
              </a:rPr>
              <a:t>线下编译解决兼容性：IE8(甚至IE6)兼容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1"/>
      <p:bldP build="whole" bldLvl="1" animBg="1" rev="0" advAuto="0" spid="367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330546" y="482600"/>
            <a:ext cx="12343708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59941" indent="-259941" algn="l">
              <a:lnSpc>
                <a:spcPct val="150000"/>
              </a:lnSpc>
              <a:buSzPct val="75000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/>
            <a:r>
              <a:t>可组合：复杂UI可拆分成多个简单UI</a:t>
            </a:r>
          </a:p>
        </p:txBody>
      </p:sp>
      <p:pic>
        <p:nvPicPr>
          <p:cNvPr id="373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7050" y="1517649"/>
            <a:ext cx="7327900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5150" y="3289300"/>
            <a:ext cx="7251700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" grpId="2"/>
      <p:bldP build="whole" bldLvl="1" animBg="1" rev="0" advAuto="0" spid="37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330546" y="342899"/>
            <a:ext cx="1234370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9941" indent="-259941" algn="l">
              <a:lnSpc>
                <a:spcPct val="150000"/>
              </a:lnSpc>
              <a:buClr>
                <a:srgbClr val="FFFFFF"/>
              </a:buClr>
              <a:buSzPct val="75000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可继承：相似组件可通过基类扩展</a:t>
            </a:r>
          </a:p>
        </p:txBody>
      </p:sp>
      <p:pic>
        <p:nvPicPr>
          <p:cNvPr id="379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429" y="937354"/>
            <a:ext cx="10757942" cy="1808292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330546" y="3263900"/>
            <a:ext cx="123437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9941" indent="-259941" algn="l">
              <a:lnSpc>
                <a:spcPct val="150000"/>
              </a:lnSpc>
              <a:buClr>
                <a:srgbClr val="FFFFFF"/>
              </a:buClr>
              <a:buSzPct val="75000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可重用：可在不同场景使用</a:t>
            </a:r>
          </a:p>
        </p:txBody>
      </p:sp>
      <p:pic>
        <p:nvPicPr>
          <p:cNvPr id="38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6850" y="3898900"/>
            <a:ext cx="986790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3"/>
      <p:bldP build="whole" bldLvl="1" animBg="1" rev="0" advAuto="0" spid="379" grpId="1"/>
      <p:bldP build="whole" bldLvl="1" animBg="1" rev="0" advAuto="0" spid="380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330546" y="617172"/>
            <a:ext cx="1234370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9941" indent="-259941" algn="l">
              <a:lnSpc>
                <a:spcPct val="120000"/>
              </a:lnSpc>
              <a:buSzPct val="75000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/>
            <a:r>
              <a:t>单例调试 + 自动文档化</a:t>
            </a:r>
          </a:p>
        </p:txBody>
      </p:sp>
      <p:pic>
        <p:nvPicPr>
          <p:cNvPr id="38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350" y="1371600"/>
            <a:ext cx="9944100" cy="782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0" y="2552700"/>
            <a:ext cx="6908800" cy="546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2"/>
      <p:bldP build="whole" bldLvl="1" animBg="1" rev="0" advAuto="0" spid="387" grpId="3"/>
      <p:bldP build="whole" bldLvl="1" animBg="1" rev="0" advAuto="0" spid="38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330546" y="809833"/>
            <a:ext cx="1234370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9941" indent="-259941" algn="l">
              <a:lnSpc>
                <a:spcPct val="150000"/>
              </a:lnSpc>
              <a:buClr>
                <a:srgbClr val="FFFFFF"/>
              </a:buClr>
              <a:buSzPct val="75000"/>
              <a:buChar char="•"/>
              <a:defRPr sz="20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第三方组件 = less组件开发成本 + less迁移成本</a:t>
            </a:r>
          </a:p>
        </p:txBody>
      </p:sp>
      <p:pic>
        <p:nvPicPr>
          <p:cNvPr id="392" name="image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2274" y="1678091"/>
            <a:ext cx="6324601" cy="876302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3343592" y="2759284"/>
            <a:ext cx="556196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>
                <a:latin typeface="冬青黑体简体中文 W3"/>
                <a:ea typeface="冬青黑体简体中文 W3"/>
                <a:cs typeface="冬青黑体简体中文 W3"/>
                <a:sym typeface="冬青黑体简体中文 W3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高亮代码组件，通过第三方库highlight.js来实现非常快</a:t>
            </a:r>
          </a:p>
        </p:txBody>
      </p:sp>
      <p:pic>
        <p:nvPicPr>
          <p:cNvPr id="394" name="image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498" y="4503317"/>
            <a:ext cx="5358327" cy="1490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4728" y="3767137"/>
            <a:ext cx="8179540" cy="27630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1" name="Group 401"/>
          <p:cNvGrpSpPr/>
          <p:nvPr/>
        </p:nvGrpSpPr>
        <p:grpSpPr>
          <a:xfrm>
            <a:off x="5362773" y="4098966"/>
            <a:ext cx="7702551" cy="4215457"/>
            <a:chOff x="-69850" y="-69850"/>
            <a:chExt cx="7702550" cy="4215455"/>
          </a:xfrm>
        </p:grpSpPr>
        <p:pic>
          <p:nvPicPr>
            <p:cNvPr id="396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69850" y="-69850"/>
              <a:ext cx="7702550" cy="2099382"/>
            </a:xfrm>
            <a:prstGeom prst="rect">
              <a:avLst/>
            </a:prstGeom>
            <a:effectLst/>
          </p:spPr>
        </p:pic>
        <p:pic>
          <p:nvPicPr>
            <p:cNvPr id="398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900000">
              <a:off x="2589928" y="2538643"/>
              <a:ext cx="1872253" cy="352235"/>
            </a:xfrm>
            <a:prstGeom prst="rect">
              <a:avLst/>
            </a:prstGeom>
            <a:effectLst/>
          </p:spPr>
        </p:pic>
        <p:sp>
          <p:nvSpPr>
            <p:cNvPr id="400" name="Shape 400"/>
            <p:cNvSpPr/>
            <p:nvPr/>
          </p:nvSpPr>
          <p:spPr>
            <a:xfrm>
              <a:off x="997068" y="3574105"/>
              <a:ext cx="443222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defRPr sz="1800">
                  <a:latin typeface="冬青黑体简体中文 W3"/>
                  <a:ea typeface="冬青黑体简体中文 W3"/>
                  <a:cs typeface="冬青黑体简体中文 W3"/>
                  <a:sym typeface="冬青黑体简体中文 W3"/>
                </a:defRPr>
              </a:pPr>
              <a:r>
                <a:t>只需封装一个接口，便可在任意地方使用，</a:t>
              </a:r>
            </a:p>
            <a:p>
              <a:pPr>
                <a:defRPr sz="1800">
                  <a:latin typeface="冬青黑体简体中文 W3"/>
                  <a:ea typeface="冬青黑体简体中文 W3"/>
                  <a:cs typeface="冬青黑体简体中文 W3"/>
                  <a:sym typeface="冬青黑体简体中文 W3"/>
                </a:defRPr>
              </a:pPr>
              <a:r>
                <a:t>唯一的弱点是内部不可嵌套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1"/>
      <p:bldP build="whole" bldLvl="1" animBg="1" rev="0" advAuto="0" spid="395" grpId="2"/>
      <p:bldP build="whole" bldLvl="1" animBg="1" rev="0" advAuto="0" spid="401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roup 415"/>
          <p:cNvGrpSpPr/>
          <p:nvPr/>
        </p:nvGrpSpPr>
        <p:grpSpPr>
          <a:xfrm>
            <a:off x="403832" y="3441700"/>
            <a:ext cx="4770291" cy="3206749"/>
            <a:chOff x="0" y="0"/>
            <a:chExt cx="4770289" cy="3206748"/>
          </a:xfrm>
        </p:grpSpPr>
        <p:grpSp>
          <p:nvGrpSpPr>
            <p:cNvPr id="407" name="Group 407"/>
            <p:cNvGrpSpPr/>
            <p:nvPr/>
          </p:nvGrpSpPr>
          <p:grpSpPr>
            <a:xfrm>
              <a:off x="-1" y="0"/>
              <a:ext cx="4770291" cy="767260"/>
              <a:chOff x="0" y="0"/>
              <a:chExt cx="4770289" cy="767259"/>
            </a:xfrm>
          </p:grpSpPr>
          <p:sp>
            <p:nvSpPr>
              <p:cNvPr id="405" name="Shape 405"/>
              <p:cNvSpPr/>
              <p:nvPr/>
            </p:nvSpPr>
            <p:spPr>
              <a:xfrm>
                <a:off x="0" y="-1"/>
                <a:ext cx="4770290" cy="767261"/>
              </a:xfrm>
              <a:prstGeom prst="rect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0" y="135979"/>
                <a:ext cx="4770290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600"/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600">
                    <a:solidFill>
                      <a:srgbClr val="FFFFFF"/>
                    </a:solidFill>
                  </a:rPr>
                  <a:t>CSS(样式)</a:t>
                </a:r>
              </a:p>
            </p:txBody>
          </p:sp>
        </p:grpSp>
        <p:grpSp>
          <p:nvGrpSpPr>
            <p:cNvPr id="410" name="Group 410"/>
            <p:cNvGrpSpPr/>
            <p:nvPr/>
          </p:nvGrpSpPr>
          <p:grpSpPr>
            <a:xfrm>
              <a:off x="-1" y="952499"/>
              <a:ext cx="4770291" cy="767261"/>
              <a:chOff x="0" y="0"/>
              <a:chExt cx="4770289" cy="767259"/>
            </a:xfrm>
          </p:grpSpPr>
          <p:sp>
            <p:nvSpPr>
              <p:cNvPr id="408" name="Shape 408"/>
              <p:cNvSpPr/>
              <p:nvPr/>
            </p:nvSpPr>
            <p:spPr>
              <a:xfrm>
                <a:off x="0" y="-1"/>
                <a:ext cx="4770290" cy="767261"/>
              </a:xfrm>
              <a:prstGeom prst="rect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0" y="135979"/>
                <a:ext cx="4770290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600"/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600">
                    <a:solidFill>
                      <a:srgbClr val="FFFFFF"/>
                    </a:solidFill>
                  </a:rPr>
                  <a:t>HTML(结构)</a:t>
                </a:r>
              </a:p>
            </p:txBody>
          </p:sp>
        </p:grpSp>
        <p:grpSp>
          <p:nvGrpSpPr>
            <p:cNvPr id="413" name="Group 413"/>
            <p:cNvGrpSpPr/>
            <p:nvPr/>
          </p:nvGrpSpPr>
          <p:grpSpPr>
            <a:xfrm>
              <a:off x="-1" y="1904999"/>
              <a:ext cx="4770291" cy="767261"/>
              <a:chOff x="0" y="0"/>
              <a:chExt cx="4770289" cy="767259"/>
            </a:xfrm>
          </p:grpSpPr>
          <p:sp>
            <p:nvSpPr>
              <p:cNvPr id="411" name="Shape 411"/>
              <p:cNvSpPr/>
              <p:nvPr/>
            </p:nvSpPr>
            <p:spPr>
              <a:xfrm>
                <a:off x="0" y="-1"/>
                <a:ext cx="4770290" cy="767261"/>
              </a:xfrm>
              <a:prstGeom prst="rect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2" name="Shape 412"/>
              <p:cNvSpPr/>
              <p:nvPr/>
            </p:nvSpPr>
            <p:spPr>
              <a:xfrm>
                <a:off x="0" y="135979"/>
                <a:ext cx="4770290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600"/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600">
                    <a:solidFill>
                      <a:srgbClr val="FFFFFF"/>
                    </a:solidFill>
                  </a:rPr>
                  <a:t>Javascript(逻辑)</a:t>
                </a:r>
              </a:p>
            </p:txBody>
          </p:sp>
        </p:grpSp>
        <p:sp>
          <p:nvSpPr>
            <p:cNvPr id="414" name="Shape 414"/>
            <p:cNvSpPr/>
            <p:nvPr/>
          </p:nvSpPr>
          <p:spPr>
            <a:xfrm>
              <a:off x="723497" y="2978148"/>
              <a:ext cx="2984501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冬青黑体简体中文 W3"/>
                  <a:ea typeface="冬青黑体简体中文 W3"/>
                  <a:cs typeface="冬青黑体简体中文 W3"/>
                  <a:sym typeface="冬青黑体简体中文 W3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以前我们的代码结构是这样的</a:t>
              </a:r>
            </a:p>
          </p:txBody>
        </p:sp>
      </p:grpSp>
      <p:grpSp>
        <p:nvGrpSpPr>
          <p:cNvPr id="451" name="Group 451"/>
          <p:cNvGrpSpPr/>
          <p:nvPr/>
        </p:nvGrpSpPr>
        <p:grpSpPr>
          <a:xfrm>
            <a:off x="6525232" y="1460499"/>
            <a:ext cx="4770291" cy="7562850"/>
            <a:chOff x="0" y="0"/>
            <a:chExt cx="4770289" cy="7562849"/>
          </a:xfrm>
        </p:grpSpPr>
        <p:grpSp>
          <p:nvGrpSpPr>
            <p:cNvPr id="418" name="Group 418"/>
            <p:cNvGrpSpPr/>
            <p:nvPr/>
          </p:nvGrpSpPr>
          <p:grpSpPr>
            <a:xfrm>
              <a:off x="-1" y="-1"/>
              <a:ext cx="4770291" cy="3022602"/>
              <a:chOff x="0" y="0"/>
              <a:chExt cx="4770289" cy="3022600"/>
            </a:xfrm>
          </p:grpSpPr>
          <p:sp>
            <p:nvSpPr>
              <p:cNvPr id="416" name="Shape 416"/>
              <p:cNvSpPr/>
              <p:nvPr/>
            </p:nvSpPr>
            <p:spPr>
              <a:xfrm>
                <a:off x="0" y="0"/>
                <a:ext cx="4770290" cy="3022601"/>
              </a:xfrm>
              <a:prstGeom prst="rect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0" y="0"/>
                <a:ext cx="4770290" cy="393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2600"/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600">
                    <a:solidFill>
                      <a:srgbClr val="FFFFFF"/>
                    </a:solidFill>
                  </a:rPr>
                  <a:t>ViewModel(视图模型)</a:t>
                </a:r>
              </a:p>
            </p:txBody>
          </p:sp>
        </p:grpSp>
        <p:grpSp>
          <p:nvGrpSpPr>
            <p:cNvPr id="421" name="Group 421"/>
            <p:cNvGrpSpPr/>
            <p:nvPr/>
          </p:nvGrpSpPr>
          <p:grpSpPr>
            <a:xfrm>
              <a:off x="-1" y="3981449"/>
              <a:ext cx="4770291" cy="2875857"/>
              <a:chOff x="0" y="0"/>
              <a:chExt cx="4770289" cy="2875856"/>
            </a:xfrm>
          </p:grpSpPr>
          <p:sp>
            <p:nvSpPr>
              <p:cNvPr id="419" name="Shape 419"/>
              <p:cNvSpPr/>
              <p:nvPr/>
            </p:nvSpPr>
            <p:spPr>
              <a:xfrm>
                <a:off x="0" y="-1"/>
                <a:ext cx="4770290" cy="2875858"/>
              </a:xfrm>
              <a:prstGeom prst="rect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0" y="0"/>
                <a:ext cx="4770290" cy="393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2600"/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600">
                    <a:solidFill>
                      <a:srgbClr val="FFFFFF"/>
                    </a:solidFill>
                  </a:rPr>
                  <a:t>Controller(控制器)</a:t>
                </a:r>
              </a:p>
            </p:txBody>
          </p:sp>
        </p:grpSp>
        <p:grpSp>
          <p:nvGrpSpPr>
            <p:cNvPr id="424" name="Group 424"/>
            <p:cNvGrpSpPr/>
            <p:nvPr/>
          </p:nvGrpSpPr>
          <p:grpSpPr>
            <a:xfrm>
              <a:off x="2624141" y="662358"/>
              <a:ext cx="1418881" cy="981326"/>
              <a:chOff x="0" y="0"/>
              <a:chExt cx="1418879" cy="981324"/>
            </a:xfrm>
          </p:grpSpPr>
          <p:sp>
            <p:nvSpPr>
              <p:cNvPr id="422" name="Shape 422"/>
              <p:cNvSpPr/>
              <p:nvPr/>
            </p:nvSpPr>
            <p:spPr>
              <a:xfrm>
                <a:off x="25399" y="25400"/>
                <a:ext cx="1368082" cy="241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600">
                    <a:latin typeface="Skia Regular"/>
                    <a:ea typeface="Skia Regular"/>
                    <a:cs typeface="Skia Regular"/>
                    <a:sym typeface="Skia Regular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Component</a:t>
                </a:r>
              </a:p>
            </p:txBody>
          </p:sp>
          <p:pic>
            <p:nvPicPr>
              <p:cNvPr id="423" name="image16.png"/>
              <p:cNvPicPr>
                <a:picLocks noChangeAspect="1"/>
              </p:cNvPicPr>
              <p:nvPr/>
            </p:nvPicPr>
            <p:blipFill>
              <a:blip r:embed="rId4">
                <a:alphaModFix amt="71000"/>
                <a:extLst/>
              </a:blip>
              <a:stretch>
                <a:fillRect/>
              </a:stretch>
            </p:blipFill>
            <p:spPr>
              <a:xfrm>
                <a:off x="-1" y="-1"/>
                <a:ext cx="1418880" cy="9813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34" name="Group 434"/>
            <p:cNvGrpSpPr/>
            <p:nvPr/>
          </p:nvGrpSpPr>
          <p:grpSpPr>
            <a:xfrm>
              <a:off x="453563" y="707205"/>
              <a:ext cx="1418882" cy="2003279"/>
              <a:chOff x="-1" y="-1"/>
              <a:chExt cx="1418880" cy="2003278"/>
            </a:xfrm>
          </p:grpSpPr>
          <p:grpSp>
            <p:nvGrpSpPr>
              <p:cNvPr id="427" name="Group 427"/>
              <p:cNvGrpSpPr/>
              <p:nvPr/>
            </p:nvGrpSpPr>
            <p:grpSpPr>
              <a:xfrm>
                <a:off x="-2" y="-2"/>
                <a:ext cx="1418881" cy="2003279"/>
                <a:chOff x="0" y="0"/>
                <a:chExt cx="1418880" cy="2003278"/>
              </a:xfrm>
            </p:grpSpPr>
            <p:sp>
              <p:nvSpPr>
                <p:cNvPr id="425" name="Shape 425"/>
                <p:cNvSpPr/>
                <p:nvPr/>
              </p:nvSpPr>
              <p:spPr>
                <a:xfrm>
                  <a:off x="25400" y="25399"/>
                  <a:ext cx="1368081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>
                    <a:defRPr sz="1600">
                      <a:latin typeface="Skia Regular"/>
                      <a:ea typeface="Skia Regular"/>
                      <a:cs typeface="Skia Regular"/>
                      <a:sym typeface="Skia Regular"/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600">
                      <a:solidFill>
                        <a:srgbClr val="FFFFFF"/>
                      </a:solidFill>
                    </a:rPr>
                    <a:t>Component</a:t>
                  </a:r>
                </a:p>
              </p:txBody>
            </p:sp>
            <p:pic>
              <p:nvPicPr>
                <p:cNvPr id="426" name="image17.png"/>
                <p:cNvPicPr>
                  <a:picLocks noChangeAspect="1"/>
                </p:cNvPicPr>
                <p:nvPr/>
              </p:nvPicPr>
              <p:blipFill>
                <a:blip r:embed="rId5">
                  <a:alphaModFix amt="71000"/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1418881" cy="20032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30" name="Group 430"/>
              <p:cNvGrpSpPr/>
              <p:nvPr/>
            </p:nvGrpSpPr>
            <p:grpSpPr>
              <a:xfrm>
                <a:off x="116171" y="505641"/>
                <a:ext cx="1171926" cy="520705"/>
                <a:chOff x="-1" y="0"/>
                <a:chExt cx="1171925" cy="520704"/>
              </a:xfrm>
            </p:grpSpPr>
            <p:sp>
              <p:nvSpPr>
                <p:cNvPr id="428" name="Shape 428"/>
                <p:cNvSpPr/>
                <p:nvPr/>
              </p:nvSpPr>
              <p:spPr>
                <a:xfrm>
                  <a:off x="25400" y="95252"/>
                  <a:ext cx="1121126" cy="330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1500">
                      <a:latin typeface="Skia Regular"/>
                      <a:ea typeface="Skia Regular"/>
                      <a:cs typeface="Skia Regular"/>
                      <a:sym typeface="Skia Regular"/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500">
                      <a:solidFill>
                        <a:srgbClr val="FFFFFF"/>
                      </a:solidFill>
                    </a:rPr>
                    <a:t>Component</a:t>
                  </a:r>
                </a:p>
              </p:txBody>
            </p:sp>
            <p:pic>
              <p:nvPicPr>
                <p:cNvPr id="429" name="image18.png"/>
                <p:cNvPicPr>
                  <a:picLocks noChangeAspect="1"/>
                </p:cNvPicPr>
                <p:nvPr/>
              </p:nvPicPr>
              <p:blipFill>
                <a:blip r:embed="rId6">
                  <a:alphaModFix amt="71000"/>
                  <a:extLst/>
                </a:blip>
                <a:stretch>
                  <a:fillRect/>
                </a:stretch>
              </p:blipFill>
              <p:spPr>
                <a:xfrm>
                  <a:off x="-2" y="-1"/>
                  <a:ext cx="1171927" cy="5207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33" name="Group 433"/>
              <p:cNvGrpSpPr/>
              <p:nvPr/>
            </p:nvGrpSpPr>
            <p:grpSpPr>
              <a:xfrm>
                <a:off x="116171" y="1204141"/>
                <a:ext cx="1171926" cy="520705"/>
                <a:chOff x="-1" y="0"/>
                <a:chExt cx="1171925" cy="520704"/>
              </a:xfrm>
            </p:grpSpPr>
            <p:sp>
              <p:nvSpPr>
                <p:cNvPr id="431" name="Shape 431"/>
                <p:cNvSpPr/>
                <p:nvPr/>
              </p:nvSpPr>
              <p:spPr>
                <a:xfrm>
                  <a:off x="25400" y="95252"/>
                  <a:ext cx="1121126" cy="330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1500">
                      <a:latin typeface="Skia Regular"/>
                      <a:ea typeface="Skia Regular"/>
                      <a:cs typeface="Skia Regular"/>
                      <a:sym typeface="Skia Regular"/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500">
                      <a:solidFill>
                        <a:srgbClr val="FFFFFF"/>
                      </a:solidFill>
                    </a:rPr>
                    <a:t>Component</a:t>
                  </a:r>
                </a:p>
              </p:txBody>
            </p:sp>
            <p:pic>
              <p:nvPicPr>
                <p:cNvPr id="432" name="image18.png"/>
                <p:cNvPicPr>
                  <a:picLocks noChangeAspect="1"/>
                </p:cNvPicPr>
                <p:nvPr/>
              </p:nvPicPr>
              <p:blipFill>
                <a:blip r:embed="rId6">
                  <a:alphaModFix amt="71000"/>
                  <a:extLst/>
                </a:blip>
                <a:stretch>
                  <a:fillRect/>
                </a:stretch>
              </p:blipFill>
              <p:spPr>
                <a:xfrm>
                  <a:off x="-2" y="-1"/>
                  <a:ext cx="1171927" cy="5207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37" name="Group 437"/>
            <p:cNvGrpSpPr/>
            <p:nvPr/>
          </p:nvGrpSpPr>
          <p:grpSpPr>
            <a:xfrm>
              <a:off x="2624141" y="1990947"/>
              <a:ext cx="1418881" cy="694137"/>
              <a:chOff x="0" y="-1"/>
              <a:chExt cx="1418879" cy="694136"/>
            </a:xfrm>
          </p:grpSpPr>
          <p:sp>
            <p:nvSpPr>
              <p:cNvPr id="435" name="Shape 435"/>
              <p:cNvSpPr/>
              <p:nvPr/>
            </p:nvSpPr>
            <p:spPr>
              <a:xfrm>
                <a:off x="25399" y="25400"/>
                <a:ext cx="1368082" cy="241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600">
                    <a:latin typeface="Skia Regular"/>
                    <a:ea typeface="Skia Regular"/>
                    <a:cs typeface="Skia Regular"/>
                    <a:sym typeface="Skia Regular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Component</a:t>
                </a:r>
              </a:p>
            </p:txBody>
          </p:sp>
          <p:pic>
            <p:nvPicPr>
              <p:cNvPr id="436" name="image20.png"/>
              <p:cNvPicPr>
                <a:picLocks noChangeAspect="1"/>
              </p:cNvPicPr>
              <p:nvPr/>
            </p:nvPicPr>
            <p:blipFill>
              <a:blip r:embed="rId7">
                <a:alphaModFix amt="71000"/>
                <a:extLst/>
              </a:blip>
              <a:stretch>
                <a:fillRect/>
              </a:stretch>
            </p:blipFill>
            <p:spPr>
              <a:xfrm>
                <a:off x="-1" y="-2"/>
                <a:ext cx="1418880" cy="6941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8" name="Shape 438"/>
            <p:cNvSpPr/>
            <p:nvPr/>
          </p:nvSpPr>
          <p:spPr>
            <a:xfrm flipV="1">
              <a:off x="2308943" y="1550397"/>
              <a:ext cx="365971" cy="259101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Shape 439"/>
            <p:cNvSpPr/>
            <p:nvPr/>
          </p:nvSpPr>
          <p:spPr>
            <a:xfrm flipV="1">
              <a:off x="2316911" y="2682708"/>
              <a:ext cx="1135007" cy="146718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Shape 440"/>
            <p:cNvSpPr/>
            <p:nvPr/>
          </p:nvSpPr>
          <p:spPr>
            <a:xfrm flipH="1" flipV="1">
              <a:off x="1193637" y="2661846"/>
              <a:ext cx="1111693" cy="150890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443" name="Group 443"/>
            <p:cNvGrpSpPr/>
            <p:nvPr/>
          </p:nvGrpSpPr>
          <p:grpSpPr>
            <a:xfrm>
              <a:off x="842094" y="5336205"/>
              <a:ext cx="3086102" cy="694138"/>
              <a:chOff x="0" y="0"/>
              <a:chExt cx="3086101" cy="694136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25400" y="156568"/>
                <a:ext cx="3035301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800"/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data processing</a:t>
                </a:r>
              </a:p>
            </p:txBody>
          </p:sp>
          <p:pic>
            <p:nvPicPr>
              <p:cNvPr id="442" name="image21.png"/>
              <p:cNvPicPr>
                <a:picLocks noChangeAspect="1"/>
              </p:cNvPicPr>
              <p:nvPr/>
            </p:nvPicPr>
            <p:blipFill>
              <a:blip r:embed="rId8">
                <a:alphaModFix amt="71000"/>
                <a:extLst/>
              </a:blip>
              <a:stretch>
                <a:fillRect/>
              </a:stretch>
            </p:blipFill>
            <p:spPr>
              <a:xfrm>
                <a:off x="0" y="-1"/>
                <a:ext cx="3086102" cy="6941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46" name="Group 446"/>
            <p:cNvGrpSpPr/>
            <p:nvPr/>
          </p:nvGrpSpPr>
          <p:grpSpPr>
            <a:xfrm>
              <a:off x="842094" y="4523405"/>
              <a:ext cx="3086102" cy="694138"/>
              <a:chOff x="0" y="0"/>
              <a:chExt cx="3086101" cy="694136"/>
            </a:xfrm>
          </p:grpSpPr>
          <p:sp>
            <p:nvSpPr>
              <p:cNvPr id="444" name="Shape 444"/>
              <p:cNvSpPr/>
              <p:nvPr/>
            </p:nvSpPr>
            <p:spPr>
              <a:xfrm>
                <a:off x="25400" y="156568"/>
                <a:ext cx="3035301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800"/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logic</a:t>
                </a:r>
              </a:p>
            </p:txBody>
          </p:sp>
          <p:pic>
            <p:nvPicPr>
              <p:cNvPr id="445" name="image21.png"/>
              <p:cNvPicPr>
                <a:picLocks noChangeAspect="1"/>
              </p:cNvPicPr>
              <p:nvPr/>
            </p:nvPicPr>
            <p:blipFill>
              <a:blip r:embed="rId8">
                <a:alphaModFix amt="71000"/>
                <a:extLst/>
              </a:blip>
              <a:stretch>
                <a:fillRect/>
              </a:stretch>
            </p:blipFill>
            <p:spPr>
              <a:xfrm>
                <a:off x="0" y="-1"/>
                <a:ext cx="3086102" cy="6941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49" name="Group 449"/>
            <p:cNvGrpSpPr/>
            <p:nvPr/>
          </p:nvGrpSpPr>
          <p:grpSpPr>
            <a:xfrm>
              <a:off x="842094" y="6152057"/>
              <a:ext cx="3086102" cy="694137"/>
              <a:chOff x="0" y="-1"/>
              <a:chExt cx="3086101" cy="694136"/>
            </a:xfrm>
          </p:grpSpPr>
          <p:sp>
            <p:nvSpPr>
              <p:cNvPr id="447" name="Shape 447"/>
              <p:cNvSpPr/>
              <p:nvPr/>
            </p:nvSpPr>
            <p:spPr>
              <a:xfrm>
                <a:off x="25400" y="156568"/>
                <a:ext cx="3035301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800"/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report</a:t>
                </a:r>
              </a:p>
            </p:txBody>
          </p:sp>
          <p:pic>
            <p:nvPicPr>
              <p:cNvPr id="448" name="image21.png"/>
              <p:cNvPicPr>
                <a:picLocks noChangeAspect="1"/>
              </p:cNvPicPr>
              <p:nvPr/>
            </p:nvPicPr>
            <p:blipFill>
              <a:blip r:embed="rId8">
                <a:alphaModFix amt="71000"/>
                <a:extLst/>
              </a:blip>
              <a:stretch>
                <a:fillRect/>
              </a:stretch>
            </p:blipFill>
            <p:spPr>
              <a:xfrm>
                <a:off x="0" y="-2"/>
                <a:ext cx="3086102" cy="6941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0" name="Shape 450"/>
            <p:cNvSpPr/>
            <p:nvPr/>
          </p:nvSpPr>
          <p:spPr>
            <a:xfrm>
              <a:off x="1177479" y="7334250"/>
              <a:ext cx="2527301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冬青黑体简体中文 W3"/>
                  <a:ea typeface="冬青黑体简体中文 W3"/>
                  <a:cs typeface="冬青黑体简体中文 W3"/>
                  <a:sym typeface="冬青黑体简体中文 W3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现在的代码结构是这样的</a:t>
              </a:r>
            </a:p>
          </p:txBody>
        </p:sp>
      </p:grpSp>
      <p:sp>
        <p:nvSpPr>
          <p:cNvPr id="452" name="Shape 452"/>
          <p:cNvSpPr/>
          <p:nvPr/>
        </p:nvSpPr>
        <p:spPr>
          <a:xfrm>
            <a:off x="908112" y="7251700"/>
            <a:ext cx="4432174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Hannotate SC Regular"/>
                <a:ea typeface="Hannotate SC Regular"/>
                <a:cs typeface="Hannotate SC Regular"/>
                <a:sym typeface="Hannotate SC Regular"/>
              </a:defRPr>
            </a:pPr>
            <a:r>
              <a:t>符合人类通常思维模式：</a:t>
            </a:r>
          </a:p>
          <a:p>
            <a:pPr>
              <a:defRPr sz="3000">
                <a:latin typeface="Hannotate SC Regular"/>
                <a:ea typeface="Hannotate SC Regular"/>
                <a:cs typeface="Hannotate SC Regular"/>
                <a:sym typeface="Hannotate SC Regular"/>
              </a:defRPr>
            </a:pPr>
            <a:r>
              <a:t>将事物拆分成有机个体，</a:t>
            </a:r>
          </a:p>
          <a:p>
            <a:pPr>
              <a:defRPr sz="3000">
                <a:latin typeface="Hannotate SC Regular"/>
                <a:ea typeface="Hannotate SC Regular"/>
                <a:cs typeface="Hannotate SC Regular"/>
                <a:sym typeface="Hannotate SC Regular"/>
              </a:defRPr>
            </a:pPr>
            <a:r>
              <a:t>再各个击破</a:t>
            </a:r>
          </a:p>
        </p:txBody>
      </p:sp>
      <p:sp>
        <p:nvSpPr>
          <p:cNvPr id="453" name="Shape 453"/>
          <p:cNvSpPr/>
          <p:nvPr/>
        </p:nvSpPr>
        <p:spPr>
          <a:xfrm>
            <a:off x="470040" y="224791"/>
            <a:ext cx="643813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3000">
                <a:solidFill>
                  <a:srgbClr val="FFFFFF"/>
                </a:solidFill>
                <a:latin typeface="Hannotate SC Regular"/>
                <a:ea typeface="Hannotate SC Regular"/>
                <a:cs typeface="Hannotate SC Regular"/>
                <a:sym typeface="Hannotate SC Regular"/>
              </a:rPr>
              <a:t>最终效果: 结构有迹可循，代码可预测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2"/>
      <p:bldP build="whole" bldLvl="1" animBg="1" rev="0" advAuto="0" spid="415" grpId="1"/>
      <p:bldP build="whole" bldLvl="1" animBg="1" rev="0" advAuto="0" spid="452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type="title"/>
          </p:nvPr>
        </p:nvSpPr>
        <p:spPr>
          <a:xfrm>
            <a:off x="1270000" y="14351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更多的想象力</a:t>
            </a:r>
          </a:p>
        </p:txBody>
      </p:sp>
      <p:sp>
        <p:nvSpPr>
          <p:cNvPr id="458" name="Shape 458"/>
          <p:cNvSpPr/>
          <p:nvPr/>
        </p:nvSpPr>
        <p:spPr>
          <a:xfrm>
            <a:off x="1980146" y="4025899"/>
            <a:ext cx="6022264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1105" indent="-421105" algn="l">
              <a:buSzPct val="75000"/>
              <a:buChar char="•"/>
            </a:pPr>
            <a:r>
              <a:t>前后端代码重用 —— Q.tpl</a:t>
            </a:r>
          </a:p>
          <a:p>
            <a:pPr marL="421105" indent="-421105" algn="l">
              <a:buSzPct val="75000"/>
              <a:buChar char="•"/>
            </a:pPr>
            <a:r>
              <a:t>前终端同构——Q-native</a:t>
            </a:r>
          </a:p>
        </p:txBody>
      </p:sp>
      <p:sp>
        <p:nvSpPr>
          <p:cNvPr id="459" name="Shape 459"/>
          <p:cNvSpPr/>
          <p:nvPr/>
        </p:nvSpPr>
        <p:spPr>
          <a:xfrm>
            <a:off x="1681162" y="7062244"/>
            <a:ext cx="96424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https://github.com/miniflycn/Ques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270000" y="22987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So, why me need MVVM？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3805609" y="2486154"/>
            <a:ext cx="5393582" cy="838201"/>
          </a:xfrm>
          <a:prstGeom prst="roundRect">
            <a:avLst>
              <a:gd name="adj" fmla="val 22727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&lt;span q-text="list | length"&gt;&lt;/span&gt;</a:t>
            </a:r>
          </a:p>
        </p:txBody>
      </p:sp>
      <p:sp>
        <p:nvSpPr>
          <p:cNvPr id="462" name="Shape 462"/>
          <p:cNvSpPr/>
          <p:nvPr/>
        </p:nvSpPr>
        <p:spPr>
          <a:xfrm>
            <a:off x="1774105" y="4932427"/>
            <a:ext cx="10299404" cy="838201"/>
          </a:xfrm>
          <a:prstGeom prst="roundRect">
            <a:avLst>
              <a:gd name="adj" fmla="val 22727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&lt;span q-text="list | length"&gt;&lt;%= _filterValue("list | length") %&gt;&lt;/span&gt;</a:t>
            </a:r>
          </a:p>
        </p:txBody>
      </p:sp>
      <p:sp>
        <p:nvSpPr>
          <p:cNvPr id="463" name="Shape 463"/>
          <p:cNvSpPr/>
          <p:nvPr/>
        </p:nvSpPr>
        <p:spPr>
          <a:xfrm>
            <a:off x="3805609" y="7378700"/>
            <a:ext cx="5393582" cy="838200"/>
          </a:xfrm>
          <a:prstGeom prst="roundRect">
            <a:avLst>
              <a:gd name="adj" fmla="val 22727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&lt;span q-text="list | length"&gt;4&lt;/span&gt;</a:t>
            </a:r>
          </a:p>
        </p:txBody>
      </p:sp>
      <p:sp>
        <p:nvSpPr>
          <p:cNvPr id="464" name="Shape 464"/>
          <p:cNvSpPr/>
          <p:nvPr/>
        </p:nvSpPr>
        <p:spPr>
          <a:xfrm flipH="1" rot="16200000">
            <a:off x="5867400" y="3881286"/>
            <a:ext cx="1270000" cy="494210"/>
          </a:xfrm>
          <a:prstGeom prst="rightArrow">
            <a:avLst>
              <a:gd name="adj1" fmla="val 27283"/>
              <a:gd name="adj2" fmla="val 57458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65" name="Shape 465"/>
          <p:cNvSpPr/>
          <p:nvPr/>
        </p:nvSpPr>
        <p:spPr>
          <a:xfrm>
            <a:off x="6902449" y="4112132"/>
            <a:ext cx="1028701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编译</a:t>
            </a:r>
          </a:p>
        </p:txBody>
      </p:sp>
      <p:sp>
        <p:nvSpPr>
          <p:cNvPr id="466" name="Shape 466"/>
          <p:cNvSpPr/>
          <p:nvPr/>
        </p:nvSpPr>
        <p:spPr>
          <a:xfrm flipH="1" rot="16200000">
            <a:off x="5867400" y="6327559"/>
            <a:ext cx="1270000" cy="494210"/>
          </a:xfrm>
          <a:prstGeom prst="rightArrow">
            <a:avLst>
              <a:gd name="adj1" fmla="val 27283"/>
              <a:gd name="adj2" fmla="val 57458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67" name="Shape 467"/>
          <p:cNvSpPr/>
          <p:nvPr/>
        </p:nvSpPr>
        <p:spPr>
          <a:xfrm>
            <a:off x="6902221" y="6346825"/>
            <a:ext cx="10291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468" name="Shape 468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lIns="50800" tIns="50800" rIns="50800" bIns="50800"/>
          <a:lstStyle/>
          <a:p>
            <a:pPr/>
            <a:r>
              <a:t>模版复用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&amp; QA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8128" y="2878129"/>
            <a:ext cx="6748544" cy="523356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小孩换衣模型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0981" y="170953"/>
            <a:ext cx="5222838" cy="4050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Group 143"/>
          <p:cNvGrpSpPr/>
          <p:nvPr/>
        </p:nvGrpSpPr>
        <p:grpSpPr>
          <a:xfrm>
            <a:off x="665921" y="4522625"/>
            <a:ext cx="12018645" cy="2405257"/>
            <a:chOff x="0" y="0"/>
            <a:chExt cx="12018643" cy="2405256"/>
          </a:xfrm>
        </p:grpSpPr>
        <p:pic>
          <p:nvPicPr>
            <p:cNvPr id="141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49009"/>
              <a:ext cx="12018644" cy="1456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Shape 142"/>
            <p:cNvSpPr/>
            <p:nvPr/>
          </p:nvSpPr>
          <p:spPr>
            <a:xfrm>
              <a:off x="5101986" y="0"/>
              <a:ext cx="146898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jQuery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665921" y="7229192"/>
            <a:ext cx="12018645" cy="1697892"/>
            <a:chOff x="0" y="0"/>
            <a:chExt cx="12018643" cy="1697891"/>
          </a:xfrm>
        </p:grpSpPr>
        <p:sp>
          <p:nvSpPr>
            <p:cNvPr id="144" name="Shape 144"/>
            <p:cNvSpPr/>
            <p:nvPr/>
          </p:nvSpPr>
          <p:spPr>
            <a:xfrm>
              <a:off x="5119131" y="0"/>
              <a:ext cx="143469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MVVM</a:t>
              </a:r>
            </a:p>
          </p:txBody>
        </p:sp>
        <p:pic>
          <p:nvPicPr>
            <p:cNvPr id="145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49009"/>
              <a:ext cx="12018644" cy="748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0981" y="170953"/>
            <a:ext cx="5222838" cy="4050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151"/>
          <p:cNvGrpSpPr/>
          <p:nvPr/>
        </p:nvGrpSpPr>
        <p:grpSpPr>
          <a:xfrm>
            <a:off x="581401" y="4522625"/>
            <a:ext cx="11841998" cy="2886573"/>
            <a:chOff x="0" y="0"/>
            <a:chExt cx="11841996" cy="2886572"/>
          </a:xfrm>
        </p:grpSpPr>
        <p:sp>
          <p:nvSpPr>
            <p:cNvPr id="149" name="Shape 149"/>
            <p:cNvSpPr/>
            <p:nvPr/>
          </p:nvSpPr>
          <p:spPr>
            <a:xfrm>
              <a:off x="5186506" y="0"/>
              <a:ext cx="146898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jQuery</a:t>
              </a:r>
            </a:p>
          </p:txBody>
        </p:sp>
        <p:pic>
          <p:nvPicPr>
            <p:cNvPr id="150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73972"/>
              <a:ext cx="11841997" cy="2012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4" name="Group 154"/>
          <p:cNvGrpSpPr/>
          <p:nvPr/>
        </p:nvGrpSpPr>
        <p:grpSpPr>
          <a:xfrm>
            <a:off x="517807" y="7672989"/>
            <a:ext cx="11969186" cy="1861717"/>
            <a:chOff x="0" y="0"/>
            <a:chExt cx="11969185" cy="1861716"/>
          </a:xfrm>
        </p:grpSpPr>
        <p:sp>
          <p:nvSpPr>
            <p:cNvPr id="152" name="Shape 152"/>
            <p:cNvSpPr/>
            <p:nvPr/>
          </p:nvSpPr>
          <p:spPr>
            <a:xfrm>
              <a:off x="5267246" y="0"/>
              <a:ext cx="143469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MVVM</a:t>
              </a:r>
            </a:p>
          </p:txBody>
        </p:sp>
        <p:pic>
          <p:nvPicPr>
            <p:cNvPr id="153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11490"/>
              <a:ext cx="11969186" cy="9502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邮箱模型</a:t>
            </a:r>
          </a:p>
        </p:txBody>
      </p:sp>
      <p:pic>
        <p:nvPicPr>
          <p:cNvPr id="15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880" y="2579295"/>
            <a:ext cx="9157040" cy="4894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6806" y="298448"/>
            <a:ext cx="7491188" cy="40042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Group 162"/>
          <p:cNvGrpSpPr/>
          <p:nvPr/>
        </p:nvGrpSpPr>
        <p:grpSpPr>
          <a:xfrm>
            <a:off x="765655" y="4522625"/>
            <a:ext cx="11473490" cy="2744740"/>
            <a:chOff x="0" y="0"/>
            <a:chExt cx="11473488" cy="2744739"/>
          </a:xfrm>
        </p:grpSpPr>
        <p:sp>
          <p:nvSpPr>
            <p:cNvPr id="160" name="Shape 160"/>
            <p:cNvSpPr/>
            <p:nvPr/>
          </p:nvSpPr>
          <p:spPr>
            <a:xfrm>
              <a:off x="5002252" y="0"/>
              <a:ext cx="146898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jQuery</a:t>
              </a:r>
            </a:p>
          </p:txBody>
        </p:sp>
        <p:pic>
          <p:nvPicPr>
            <p:cNvPr id="161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67578"/>
              <a:ext cx="11473489" cy="1877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5" name="Group 165"/>
          <p:cNvGrpSpPr/>
          <p:nvPr/>
        </p:nvGrpSpPr>
        <p:grpSpPr>
          <a:xfrm>
            <a:off x="763236" y="7672989"/>
            <a:ext cx="11478328" cy="1605993"/>
            <a:chOff x="0" y="0"/>
            <a:chExt cx="11478327" cy="1605991"/>
          </a:xfrm>
        </p:grpSpPr>
        <p:sp>
          <p:nvSpPr>
            <p:cNvPr id="163" name="Shape 163"/>
            <p:cNvSpPr/>
            <p:nvPr/>
          </p:nvSpPr>
          <p:spPr>
            <a:xfrm>
              <a:off x="5021816" y="0"/>
              <a:ext cx="143469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MVVM</a:t>
              </a:r>
            </a:p>
          </p:txBody>
        </p:sp>
        <p:pic>
          <p:nvPicPr>
            <p:cNvPr id="164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7276"/>
              <a:ext cx="11478328" cy="768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65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