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标题文本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正文级别 1</a:t>
            </a:r>
            <a:endParaRPr sz="3200"/>
          </a:p>
          <a:p>
            <a:pPr lvl="1">
              <a:defRPr sz="1800"/>
            </a:pPr>
            <a:r>
              <a:rPr sz="3200"/>
              <a:t>正文级别 2</a:t>
            </a:r>
            <a:endParaRPr sz="3200"/>
          </a:p>
          <a:p>
            <a:pPr lvl="2">
              <a:defRPr sz="1800"/>
            </a:pPr>
            <a:r>
              <a:rPr sz="3200"/>
              <a:t>正文级别 3</a:t>
            </a:r>
            <a:endParaRPr sz="3200"/>
          </a:p>
          <a:p>
            <a:pPr lvl="3">
              <a:defRPr sz="1800"/>
            </a:pPr>
            <a:r>
              <a:rPr sz="3200"/>
              <a:t>正文级别 4</a:t>
            </a:r>
            <a:endParaRPr sz="3200"/>
          </a:p>
          <a:p>
            <a:pPr lvl="4">
              <a:defRPr sz="1800"/>
            </a:pPr>
            <a:r>
              <a:rPr sz="3200"/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标题文本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正文级别 1</a:t>
            </a:r>
            <a:endParaRPr sz="3200"/>
          </a:p>
          <a:p>
            <a:pPr lvl="1">
              <a:defRPr sz="1800"/>
            </a:pPr>
            <a:r>
              <a:rPr sz="3200"/>
              <a:t>正文级别 2</a:t>
            </a:r>
            <a:endParaRPr sz="3200"/>
          </a:p>
          <a:p>
            <a:pPr lvl="2">
              <a:defRPr sz="1800"/>
            </a:pPr>
            <a:r>
              <a:rPr sz="3200"/>
              <a:t>正文级别 3</a:t>
            </a:r>
            <a:endParaRPr sz="3200"/>
          </a:p>
          <a:p>
            <a:pPr lvl="3">
              <a:defRPr sz="1800"/>
            </a:pPr>
            <a:r>
              <a:rPr sz="3200"/>
              <a:t>正文级别 4</a:t>
            </a:r>
            <a:endParaRPr sz="3200"/>
          </a:p>
          <a:p>
            <a:pPr lvl="4">
              <a:defRPr sz="1800"/>
            </a:pPr>
            <a:r>
              <a:rPr sz="3200"/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标题文本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标题文本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正文级别 1</a:t>
            </a:r>
            <a:endParaRPr sz="3200"/>
          </a:p>
          <a:p>
            <a:pPr lvl="1">
              <a:defRPr sz="1800"/>
            </a:pPr>
            <a:r>
              <a:rPr sz="3200"/>
              <a:t>正文级别 2</a:t>
            </a:r>
            <a:endParaRPr sz="3200"/>
          </a:p>
          <a:p>
            <a:pPr lvl="2">
              <a:defRPr sz="1800"/>
            </a:pPr>
            <a:r>
              <a:rPr sz="3200"/>
              <a:t>正文级别 3</a:t>
            </a:r>
            <a:endParaRPr sz="3200"/>
          </a:p>
          <a:p>
            <a:pPr lvl="3">
              <a:defRPr sz="1800"/>
            </a:pPr>
            <a:r>
              <a:rPr sz="3200"/>
              <a:t>正文级别 4</a:t>
            </a:r>
            <a:endParaRPr sz="3200"/>
          </a:p>
          <a:p>
            <a:pPr lvl="4">
              <a:defRPr sz="1800"/>
            </a:pPr>
            <a:r>
              <a:rPr sz="3200"/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标题文本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标题文本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正文级别 1</a:t>
            </a:r>
            <a:endParaRPr sz="3600"/>
          </a:p>
          <a:p>
            <a:pPr lvl="1">
              <a:defRPr sz="1800"/>
            </a:pPr>
            <a:r>
              <a:rPr sz="3600"/>
              <a:t>正文级别 2</a:t>
            </a:r>
            <a:endParaRPr sz="3600"/>
          </a:p>
          <a:p>
            <a:pPr lvl="2">
              <a:defRPr sz="1800"/>
            </a:pPr>
            <a:r>
              <a:rPr sz="3600"/>
              <a:t>正文级别 3</a:t>
            </a:r>
            <a:endParaRPr sz="3600"/>
          </a:p>
          <a:p>
            <a:pPr lvl="3">
              <a:defRPr sz="1800"/>
            </a:pPr>
            <a:r>
              <a:rPr sz="3600"/>
              <a:t>正文级别 4</a:t>
            </a:r>
            <a:endParaRPr sz="3600"/>
          </a:p>
          <a:p>
            <a:pPr lvl="4">
              <a:defRPr sz="1800"/>
            </a:pPr>
            <a:r>
              <a:rPr sz="3600"/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标题文本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30653" indent="-330653">
              <a:spcBef>
                <a:spcPts val="3200"/>
              </a:spcBef>
              <a:defRPr sz="2700"/>
            </a:lvl1pPr>
            <a:lvl2pPr marL="673553" indent="-330653">
              <a:spcBef>
                <a:spcPts val="3200"/>
              </a:spcBef>
              <a:defRPr sz="2700"/>
            </a:lvl2pPr>
            <a:lvl3pPr marL="1016453" indent="-330653">
              <a:spcBef>
                <a:spcPts val="3200"/>
              </a:spcBef>
              <a:defRPr sz="2700"/>
            </a:lvl3pPr>
            <a:lvl4pPr marL="1359353" indent="-330653">
              <a:spcBef>
                <a:spcPts val="3200"/>
              </a:spcBef>
              <a:defRPr sz="2700"/>
            </a:lvl4pPr>
            <a:lvl5pPr marL="1702253" indent="-330653">
              <a:spcBef>
                <a:spcPts val="3200"/>
              </a:spcBef>
              <a:defRPr sz="2700"/>
            </a:lvl5pPr>
          </a:lstStyle>
          <a:p>
            <a:pPr lvl="0">
              <a:defRPr sz="1800"/>
            </a:pPr>
            <a:r>
              <a:rPr sz="2700"/>
              <a:t>正文级别 1</a:t>
            </a:r>
            <a:endParaRPr sz="2700"/>
          </a:p>
          <a:p>
            <a:pPr lvl="1">
              <a:defRPr sz="1800"/>
            </a:pPr>
            <a:r>
              <a:rPr sz="2700"/>
              <a:t>正文级别 2</a:t>
            </a:r>
            <a:endParaRPr sz="2700"/>
          </a:p>
          <a:p>
            <a:pPr lvl="2">
              <a:defRPr sz="1800"/>
            </a:pPr>
            <a:r>
              <a:rPr sz="2700"/>
              <a:t>正文级别 3</a:t>
            </a:r>
            <a:endParaRPr sz="2700"/>
          </a:p>
          <a:p>
            <a:pPr lvl="3">
              <a:defRPr sz="1800"/>
            </a:pPr>
            <a:r>
              <a:rPr sz="2700"/>
              <a:t>正文级别 4</a:t>
            </a:r>
            <a:endParaRPr sz="2700"/>
          </a:p>
          <a:p>
            <a:pPr lvl="4">
              <a:defRPr sz="1800"/>
            </a:pPr>
            <a:r>
              <a:rPr sz="2700"/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正文级别 1</a:t>
            </a:r>
            <a:endParaRPr sz="3600"/>
          </a:p>
          <a:p>
            <a:pPr lvl="1">
              <a:defRPr sz="1800"/>
            </a:pPr>
            <a:r>
              <a:rPr sz="3600"/>
              <a:t>正文级别 2</a:t>
            </a:r>
            <a:endParaRPr sz="3600"/>
          </a:p>
          <a:p>
            <a:pPr lvl="2">
              <a:defRPr sz="1800"/>
            </a:pPr>
            <a:r>
              <a:rPr sz="3600"/>
              <a:t>正文级别 3</a:t>
            </a:r>
            <a:endParaRPr sz="3600"/>
          </a:p>
          <a:p>
            <a:pPr lvl="3">
              <a:defRPr sz="1800"/>
            </a:pPr>
            <a:r>
              <a:rPr sz="3600"/>
              <a:t>正文级别 4</a:t>
            </a:r>
            <a:endParaRPr sz="3600"/>
          </a:p>
          <a:p>
            <a:pPr lvl="4">
              <a:defRPr sz="1800"/>
            </a:pPr>
            <a:r>
              <a:rPr sz="3600"/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标题文本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正文级别 1</a:t>
            </a:r>
            <a:endParaRPr sz="3600"/>
          </a:p>
          <a:p>
            <a:pPr lvl="1">
              <a:defRPr sz="1800"/>
            </a:pPr>
            <a:r>
              <a:rPr sz="3600"/>
              <a:t>正文级别 2</a:t>
            </a:r>
            <a:endParaRPr sz="3600"/>
          </a:p>
          <a:p>
            <a:pPr lvl="2">
              <a:defRPr sz="1800"/>
            </a:pPr>
            <a:r>
              <a:rPr sz="3600"/>
              <a:t>正文级别 3</a:t>
            </a:r>
            <a:endParaRPr sz="3600"/>
          </a:p>
          <a:p>
            <a:pPr lvl="3">
              <a:defRPr sz="1800"/>
            </a:pPr>
            <a:r>
              <a:rPr sz="3600"/>
              <a:t>正文级别 4</a:t>
            </a:r>
            <a:endParaRPr sz="3600"/>
          </a:p>
          <a:p>
            <a:pPr lvl="4">
              <a:defRPr sz="1800"/>
            </a:pPr>
            <a:r>
              <a:rPr sz="3600"/>
              <a:t>正文级别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tif"/><Relationship Id="rId3" Type="http://schemas.openxmlformats.org/officeDocument/2006/relationships/image" Target="../media/image20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tif"/><Relationship Id="rId3" Type="http://schemas.openxmlformats.org/officeDocument/2006/relationships/image" Target="../media/image22.tif"/><Relationship Id="rId4" Type="http://schemas.openxmlformats.org/officeDocument/2006/relationships/image" Target="../media/image16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"/><Relationship Id="rId3" Type="http://schemas.openxmlformats.org/officeDocument/2006/relationships/image" Target="../media/image24.tif"/><Relationship Id="rId4" Type="http://schemas.openxmlformats.org/officeDocument/2006/relationships/image" Target="../media/image22.png"/><Relationship Id="rId5" Type="http://schemas.openxmlformats.org/officeDocument/2006/relationships/image" Target="../media/image25.tif"/><Relationship Id="rId6" Type="http://schemas.openxmlformats.org/officeDocument/2006/relationships/image" Target="../media/image23.png"/><Relationship Id="rId7" Type="http://schemas.openxmlformats.org/officeDocument/2006/relationships/image" Target="../media/image26.tif"/><Relationship Id="rId8" Type="http://schemas.openxmlformats.org/officeDocument/2006/relationships/image" Target="../media/image24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"/><Relationship Id="rId3" Type="http://schemas.openxmlformats.org/officeDocument/2006/relationships/image" Target="../media/image1.png"/><Relationship Id="rId4" Type="http://schemas.openxmlformats.org/officeDocument/2006/relationships/image" Target="../media/image10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tif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tif"/><Relationship Id="rId3" Type="http://schemas.openxmlformats.org/officeDocument/2006/relationships/image" Target="../media/image28.tif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tif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tif"/><Relationship Id="rId3" Type="http://schemas.openxmlformats.org/officeDocument/2006/relationships/image" Target="../media/image31.tif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tif"/><Relationship Id="rId3" Type="http://schemas.openxmlformats.org/officeDocument/2006/relationships/image" Target="../media/image33.tif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tif"/><Relationship Id="rId3" Type="http://schemas.openxmlformats.org/officeDocument/2006/relationships/image" Target="../media/image35.tif"/><Relationship Id="rId4" Type="http://schemas.openxmlformats.org/officeDocument/2006/relationships/image" Target="../media/image36.tif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tif"/><Relationship Id="rId3" Type="http://schemas.openxmlformats.org/officeDocument/2006/relationships/image" Target="../media/image38.tif"/><Relationship Id="rId4" Type="http://schemas.openxmlformats.org/officeDocument/2006/relationships/image" Target="../media/image39.tif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40.tif"/><Relationship Id="rId4" Type="http://schemas.openxmlformats.org/officeDocument/2006/relationships/hyperlink" Target="https://github.com/scrat-team/scrat" TargetMode="External"/><Relationship Id="rId5" Type="http://schemas.openxmlformats.org/officeDocument/2006/relationships/hyperlink" Target="https://github.com/fouber/blog/issues/2" TargetMode="Externa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tif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tif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tif"/><Relationship Id="rId3" Type="http://schemas.openxmlformats.org/officeDocument/2006/relationships/image" Target="../media/image42.tif"/><Relationship Id="rId4" Type="http://schemas.openxmlformats.org/officeDocument/2006/relationships/image" Target="../media/image43.tif"/><Relationship Id="rId5" Type="http://schemas.openxmlformats.org/officeDocument/2006/relationships/image" Target="../media/image44.tif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tif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tif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tif"/><Relationship Id="rId3" Type="http://schemas.openxmlformats.org/officeDocument/2006/relationships/image" Target="../media/image6.tif"/><Relationship Id="rId4" Type="http://schemas.openxmlformats.org/officeDocument/2006/relationships/image" Target="../media/image7.tif"/><Relationship Id="rId5" Type="http://schemas.openxmlformats.org/officeDocument/2006/relationships/image" Target="../media/image8.tif"/><Relationship Id="rId6" Type="http://schemas.openxmlformats.org/officeDocument/2006/relationships/image" Target="../media/image9.tif"/><Relationship Id="rId7" Type="http://schemas.openxmlformats.org/officeDocument/2006/relationships/image" Target="../media/image10.tif"/><Relationship Id="rId8" Type="http://schemas.openxmlformats.org/officeDocument/2006/relationships/image" Target="../media/image11.tif"/><Relationship Id="rId9" Type="http://schemas.openxmlformats.org/officeDocument/2006/relationships/image" Target="../media/image12.tif"/><Relationship Id="rId10" Type="http://schemas.openxmlformats.org/officeDocument/2006/relationships/image" Target="../media/image13.tif"/><Relationship Id="rId11" Type="http://schemas.openxmlformats.org/officeDocument/2006/relationships/image" Target="../media/image14.tif"/><Relationship Id="rId12" Type="http://schemas.openxmlformats.org/officeDocument/2006/relationships/image" Target="../media/image15.tif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tif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7.tif"/><Relationship Id="rId3" Type="http://schemas.openxmlformats.org/officeDocument/2006/relationships/image" Target="../media/image48.tif"/><Relationship Id="rId4" Type="http://schemas.openxmlformats.org/officeDocument/2006/relationships/image" Target="../media/image49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tif"/><Relationship Id="rId3" Type="http://schemas.openxmlformats.org/officeDocument/2006/relationships/image" Target="../media/image51.tif"/><Relationship Id="rId4" Type="http://schemas.openxmlformats.org/officeDocument/2006/relationships/image" Target="../media/image52.tif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tif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2.png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tif"/><Relationship Id="rId3" Type="http://schemas.openxmlformats.org/officeDocument/2006/relationships/image" Target="../media/image54.tif"/><Relationship Id="rId4" Type="http://schemas.openxmlformats.org/officeDocument/2006/relationships/image" Target="../media/image55.tif"/><Relationship Id="rId5" Type="http://schemas.openxmlformats.org/officeDocument/2006/relationships/image" Target="../media/image56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tif"/><Relationship Id="rId3" Type="http://schemas.openxmlformats.org/officeDocument/2006/relationships/image" Target="../media/image17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tif"/><Relationship Id="rId3" Type="http://schemas.openxmlformats.org/officeDocument/2006/relationships/image" Target="../media/image16.tif"/><Relationship Id="rId4" Type="http://schemas.openxmlformats.org/officeDocument/2006/relationships/image" Target="../media/image19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tif"/><Relationship Id="rId3" Type="http://schemas.openxmlformats.org/officeDocument/2006/relationships/image" Target="../media/image19.tif"/><Relationship Id="rId4" Type="http://schemas.openxmlformats.org/officeDocument/2006/relationships/image" Target="../media/image20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1479550" y="4006850"/>
            <a:ext cx="10045701" cy="323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>
              <a:defRPr cap="all" sz="70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000">
                <a:solidFill>
                  <a:srgbClr val="535353"/>
                </a:solidFill>
              </a:rPr>
              <a:t>webapp模块化开发框架</a:t>
            </a:r>
          </a:p>
        </p:txBody>
      </p:sp>
      <p:pic>
        <p:nvPicPr>
          <p:cNvPr id="33" name="未标题-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65400" y="3117850"/>
            <a:ext cx="7874000" cy="194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模块化开发</a:t>
            </a:r>
          </a:p>
        </p:txBody>
      </p:sp>
      <p:pic>
        <p:nvPicPr>
          <p:cNvPr id="10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0250" y="3867150"/>
            <a:ext cx="2044700" cy="20193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06" name="Shape 106"/>
          <p:cNvSpPr/>
          <p:nvPr/>
        </p:nvSpPr>
        <p:spPr>
          <a:xfrm>
            <a:off x="6457950" y="4902200"/>
            <a:ext cx="730250" cy="685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819" y="0"/>
                </a:lnTo>
                <a:lnTo>
                  <a:pt x="10819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DE6A10"/>
            </a:solidFill>
            <a:miter lim="400000"/>
            <a:tailEnd type="triangle"/>
          </a:ln>
        </p:spPr>
        <p:txBody>
          <a:bodyPr/>
          <a:lstStyle/>
          <a:p>
            <a:pPr lvl="0"/>
          </a:p>
        </p:txBody>
      </p:sp>
      <p:pic>
        <p:nvPicPr>
          <p:cNvPr id="102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88200" y="2952750"/>
            <a:ext cx="5473700" cy="52705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03" name="Shape 103"/>
          <p:cNvSpPr/>
          <p:nvPr>
            <p:ph type="body" idx="1"/>
          </p:nvPr>
        </p:nvSpPr>
        <p:spPr>
          <a:xfrm>
            <a:off x="660400" y="2603500"/>
            <a:ext cx="3657600" cy="6286500"/>
          </a:xfrm>
          <a:prstGeom prst="rect">
            <a:avLst/>
          </a:prstGeom>
        </p:spPr>
        <p:txBody>
          <a:bodyPr/>
          <a:lstStyle/>
          <a:p>
            <a:pPr lvl="0" marL="342899" indent="-342899">
              <a:defRPr sz="1800"/>
            </a:pPr>
            <a:r>
              <a:rPr sz="2200"/>
              <a:t>一个模块一个目录</a:t>
            </a:r>
            <a:endParaRPr sz="2200"/>
          </a:p>
          <a:p>
            <a:pPr lvl="0" marL="342899" indent="-342899">
              <a:defRPr sz="1800"/>
            </a:pPr>
            <a:r>
              <a:rPr sz="2200"/>
              <a:t>像写nodejs一样写js模块</a:t>
            </a:r>
            <a:endParaRPr sz="2200"/>
          </a:p>
          <a:p>
            <a:pPr lvl="0" marL="342899" indent="-342899">
              <a:defRPr sz="1800"/>
            </a:pPr>
            <a:r>
              <a:rPr sz="2200"/>
              <a:t>将模板嵌入到js中</a:t>
            </a:r>
            <a:endParaRPr sz="2200"/>
          </a:p>
          <a:p>
            <a:pPr lvl="0" marL="342899" indent="-342899">
              <a:defRPr sz="1800"/>
            </a:pPr>
            <a:r>
              <a:rPr sz="2200"/>
              <a:t>css只关心模块内样式</a:t>
            </a:r>
            <a:endParaRPr sz="2200"/>
          </a:p>
          <a:p>
            <a:pPr lvl="0" marL="342899" indent="-342899">
              <a:defRPr sz="1800"/>
            </a:pPr>
            <a:r>
              <a:rPr sz="2200"/>
              <a:t>css也有依赖关系</a:t>
            </a:r>
            <a:endParaRPr sz="2200"/>
          </a:p>
          <a:p>
            <a:pPr lvl="0" marL="342899" indent="-342899">
              <a:defRPr sz="1800"/>
            </a:pPr>
            <a:r>
              <a:rPr sz="2200">
                <a:solidFill>
                  <a:srgbClr val="0365C0"/>
                </a:solidFill>
              </a:rPr>
              <a:t>相对路径引用资源</a:t>
            </a:r>
          </a:p>
        </p:txBody>
      </p:sp>
      <p:sp>
        <p:nvSpPr>
          <p:cNvPr id="104" name="Shape 104"/>
          <p:cNvSpPr/>
          <p:nvPr/>
        </p:nvSpPr>
        <p:spPr>
          <a:xfrm>
            <a:off x="8686800" y="6223000"/>
            <a:ext cx="1231900" cy="228600"/>
          </a:xfrm>
          <a:prstGeom prst="rect">
            <a:avLst/>
          </a:prstGeom>
          <a:ln w="25400">
            <a:solidFill>
              <a:srgbClr val="F5D32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07" name="Shape 107"/>
          <p:cNvSpPr/>
          <p:nvPr/>
        </p:nvSpPr>
        <p:spPr>
          <a:xfrm>
            <a:off x="6400800" y="4457700"/>
            <a:ext cx="2901950" cy="1752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DCBD23"/>
            </a:solidFill>
            <a:miter lim="400000"/>
            <a:tailEnd type="triangle"/>
          </a:ln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28000" y="3035300"/>
            <a:ext cx="3708400" cy="160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51700" y="4635500"/>
            <a:ext cx="5461000" cy="33274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11" name="Shape 1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模块化开发</a:t>
            </a:r>
          </a:p>
        </p:txBody>
      </p:sp>
      <p:pic>
        <p:nvPicPr>
          <p:cNvPr id="112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40250" y="4629150"/>
            <a:ext cx="2044700" cy="20193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17" name="Shape 117"/>
          <p:cNvSpPr/>
          <p:nvPr/>
        </p:nvSpPr>
        <p:spPr>
          <a:xfrm>
            <a:off x="6229350" y="6299200"/>
            <a:ext cx="1022350" cy="266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2853" y="21600"/>
                </a:lnTo>
                <a:lnTo>
                  <a:pt x="12853" y="0"/>
                </a:lnTo>
                <a:lnTo>
                  <a:pt x="21600" y="0"/>
                </a:lnTo>
              </a:path>
            </a:pathLst>
          </a:custGeom>
          <a:ln w="50800">
            <a:solidFill>
              <a:srgbClr val="DE6A10"/>
            </a:solidFill>
            <a:miter lim="400000"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114" name="Shape 114"/>
          <p:cNvSpPr/>
          <p:nvPr>
            <p:ph type="body" idx="1"/>
          </p:nvPr>
        </p:nvSpPr>
        <p:spPr>
          <a:xfrm>
            <a:off x="660400" y="2603500"/>
            <a:ext cx="3657600" cy="6286500"/>
          </a:xfrm>
          <a:prstGeom prst="rect">
            <a:avLst/>
          </a:prstGeom>
        </p:spPr>
        <p:txBody>
          <a:bodyPr/>
          <a:lstStyle/>
          <a:p>
            <a:pPr lvl="0" marL="342899" indent="-342899">
              <a:defRPr sz="1800"/>
            </a:pPr>
            <a:r>
              <a:rPr sz="2200"/>
              <a:t>一个模块一个目录</a:t>
            </a:r>
            <a:endParaRPr sz="2200"/>
          </a:p>
          <a:p>
            <a:pPr lvl="0" marL="342899" indent="-342899">
              <a:defRPr sz="1800"/>
            </a:pPr>
            <a:r>
              <a:rPr sz="2200"/>
              <a:t>像写nodejs一样写js模块</a:t>
            </a:r>
            <a:endParaRPr sz="2200"/>
          </a:p>
          <a:p>
            <a:pPr lvl="0" marL="342899" indent="-342899">
              <a:defRPr sz="1800"/>
            </a:pPr>
            <a:r>
              <a:rPr sz="2200"/>
              <a:t>将模板嵌入到js中</a:t>
            </a:r>
            <a:endParaRPr sz="2200"/>
          </a:p>
          <a:p>
            <a:pPr lvl="0" marL="342899" indent="-342899">
              <a:defRPr sz="1800"/>
            </a:pPr>
            <a:r>
              <a:rPr sz="2200"/>
              <a:t>css只关心模块内样式</a:t>
            </a:r>
            <a:endParaRPr sz="2200"/>
          </a:p>
          <a:p>
            <a:pPr lvl="0" marL="342899" indent="-342899">
              <a:defRPr sz="1800"/>
            </a:pPr>
            <a:r>
              <a:rPr sz="2200"/>
              <a:t>css也有依赖关系</a:t>
            </a:r>
            <a:endParaRPr sz="2200"/>
          </a:p>
          <a:p>
            <a:pPr lvl="0" marL="342899" indent="-342899">
              <a:defRPr sz="1800"/>
            </a:pPr>
            <a:r>
              <a:rPr sz="2200"/>
              <a:t>相对路径引用资源</a:t>
            </a:r>
            <a:endParaRPr sz="2200"/>
          </a:p>
          <a:p>
            <a:pPr lvl="0" marL="342899" indent="-342899">
              <a:defRPr sz="1800"/>
            </a:pPr>
            <a:r>
              <a:rPr sz="2200">
                <a:solidFill>
                  <a:srgbClr val="0365C0"/>
                </a:solidFill>
              </a:rPr>
              <a:t>引用模块即加载所有资源</a:t>
            </a:r>
          </a:p>
        </p:txBody>
      </p:sp>
      <p:sp>
        <p:nvSpPr>
          <p:cNvPr id="115" name="Shape 115"/>
          <p:cNvSpPr/>
          <p:nvPr/>
        </p:nvSpPr>
        <p:spPr>
          <a:xfrm>
            <a:off x="8972550" y="6413500"/>
            <a:ext cx="723900" cy="228600"/>
          </a:xfrm>
          <a:prstGeom prst="rect">
            <a:avLst/>
          </a:prstGeom>
          <a:ln w="50800">
            <a:solidFill>
              <a:srgbClr val="51A7F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18" name="Shape 118"/>
          <p:cNvSpPr/>
          <p:nvPr/>
        </p:nvSpPr>
        <p:spPr>
          <a:xfrm>
            <a:off x="5956300" y="4965700"/>
            <a:ext cx="4057650" cy="1562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045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51A7F9"/>
            </a:solidFill>
            <a:miter lim="400000"/>
            <a:tailEnd type="triangle"/>
          </a:ln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模块化开发</a:t>
            </a:r>
          </a:p>
        </p:txBody>
      </p:sp>
      <p:sp>
        <p:nvSpPr>
          <p:cNvPr id="121" name="Shape 121"/>
          <p:cNvSpPr/>
          <p:nvPr>
            <p:ph type="body" idx="1"/>
          </p:nvPr>
        </p:nvSpPr>
        <p:spPr>
          <a:xfrm>
            <a:off x="2641599" y="2597149"/>
            <a:ext cx="3657601" cy="6286501"/>
          </a:xfrm>
          <a:prstGeom prst="rect">
            <a:avLst/>
          </a:prstGeom>
        </p:spPr>
        <p:txBody>
          <a:bodyPr/>
          <a:lstStyle/>
          <a:p>
            <a:pPr lvl="0" marL="342899" indent="-342899">
              <a:defRPr sz="1800"/>
            </a:pPr>
            <a:r>
              <a:rPr sz="2200"/>
              <a:t>一个模块一个目录</a:t>
            </a:r>
            <a:endParaRPr sz="2200"/>
          </a:p>
          <a:p>
            <a:pPr lvl="0" marL="342899" indent="-342899">
              <a:defRPr sz="1800"/>
            </a:pPr>
            <a:r>
              <a:rPr sz="2200"/>
              <a:t>像写nodejs一样写js模块</a:t>
            </a:r>
            <a:endParaRPr sz="2200"/>
          </a:p>
          <a:p>
            <a:pPr lvl="0" marL="342899" indent="-342899">
              <a:defRPr sz="1800"/>
            </a:pPr>
            <a:r>
              <a:rPr sz="2200"/>
              <a:t>将模板嵌入到js中</a:t>
            </a:r>
            <a:endParaRPr sz="2200"/>
          </a:p>
          <a:p>
            <a:pPr lvl="0" marL="342899" indent="-342899">
              <a:defRPr sz="1800"/>
            </a:pPr>
            <a:r>
              <a:rPr sz="2200"/>
              <a:t>css只关心模块内样式</a:t>
            </a:r>
            <a:endParaRPr sz="2200"/>
          </a:p>
          <a:p>
            <a:pPr lvl="0" marL="342899" indent="-342899">
              <a:defRPr sz="1800"/>
            </a:pPr>
            <a:r>
              <a:rPr sz="2200"/>
              <a:t>css也有依赖关系</a:t>
            </a:r>
            <a:endParaRPr sz="2200"/>
          </a:p>
          <a:p>
            <a:pPr lvl="0" marL="342899" indent="-342899">
              <a:defRPr sz="1800"/>
            </a:pPr>
            <a:r>
              <a:rPr sz="2200"/>
              <a:t>相对路径引用资源</a:t>
            </a:r>
            <a:endParaRPr sz="2200"/>
          </a:p>
          <a:p>
            <a:pPr lvl="0" marL="342899" indent="-342899">
              <a:defRPr sz="1800"/>
            </a:pPr>
            <a:r>
              <a:rPr sz="2200"/>
              <a:t>引用模块即加载所有资源</a:t>
            </a:r>
          </a:p>
        </p:txBody>
      </p:sp>
      <p:sp>
        <p:nvSpPr>
          <p:cNvPr id="122" name="Shape 122"/>
          <p:cNvSpPr/>
          <p:nvPr/>
        </p:nvSpPr>
        <p:spPr>
          <a:xfrm>
            <a:off x="8331199" y="4660899"/>
            <a:ext cx="2536383" cy="2159001"/>
          </a:xfrm>
          <a:prstGeom prst="roundRect">
            <a:avLst>
              <a:gd name="adj" fmla="val 8824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保证模块的：</a:t>
            </a:r>
            <a:endParaRPr sz="2600">
              <a:solidFill>
                <a:srgbClr val="FFFFFF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>
              <a:defRPr sz="1800"/>
            </a:pPr>
            <a:endParaRPr sz="2600">
              <a:solidFill>
                <a:srgbClr val="FFFFFF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>
              <a:defRPr sz="1800"/>
            </a:pPr>
            <a:r>
              <a:rPr sz="2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独立性</a:t>
            </a:r>
            <a:endParaRPr sz="2600">
              <a:solidFill>
                <a:srgbClr val="FFFFFF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>
              <a:defRPr sz="1800"/>
            </a:pPr>
            <a:r>
              <a:rPr sz="2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可组装性</a:t>
            </a:r>
            <a:endParaRPr sz="2600">
              <a:solidFill>
                <a:srgbClr val="FFFFFF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>
              <a:defRPr sz="1800"/>
            </a:pPr>
            <a:r>
              <a:rPr sz="2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可更换性</a:t>
            </a:r>
          </a:p>
        </p:txBody>
      </p:sp>
      <p:pic>
        <p:nvPicPr>
          <p:cNvPr id="130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61330" y="3491230"/>
            <a:ext cx="2806700" cy="2423767"/>
          </a:xfrm>
          <a:prstGeom prst="rect">
            <a:avLst/>
          </a:prstGeom>
        </p:spPr>
      </p:pic>
      <p:pic>
        <p:nvPicPr>
          <p:cNvPr id="132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69330" y="4253230"/>
            <a:ext cx="2298700" cy="1661767"/>
          </a:xfrm>
          <a:prstGeom prst="rect">
            <a:avLst/>
          </a:prstGeom>
        </p:spPr>
      </p:pic>
      <p:pic>
        <p:nvPicPr>
          <p:cNvPr id="134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08930" y="4964430"/>
            <a:ext cx="2959100" cy="950567"/>
          </a:xfrm>
          <a:prstGeom prst="rect">
            <a:avLst/>
          </a:prstGeom>
        </p:spPr>
      </p:pic>
      <p:pic>
        <p:nvPicPr>
          <p:cNvPr id="136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89930" y="5562762"/>
            <a:ext cx="2578100" cy="352235"/>
          </a:xfrm>
          <a:prstGeom prst="rect">
            <a:avLst/>
          </a:prstGeom>
        </p:spPr>
      </p:pic>
      <p:pic>
        <p:nvPicPr>
          <p:cNvPr id="138" name="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256530" y="5562762"/>
            <a:ext cx="3111500" cy="951068"/>
          </a:xfrm>
          <a:prstGeom prst="rect">
            <a:avLst/>
          </a:prstGeom>
        </p:spPr>
      </p:pic>
      <p:pic>
        <p:nvPicPr>
          <p:cNvPr id="140" name="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383530" y="5562762"/>
            <a:ext cx="2984500" cy="1674968"/>
          </a:xfrm>
          <a:prstGeom prst="rect">
            <a:avLst/>
          </a:prstGeom>
        </p:spPr>
      </p:pic>
      <p:pic>
        <p:nvPicPr>
          <p:cNvPr id="142" name="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209030" y="5562762"/>
            <a:ext cx="2159000" cy="2398868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模块化开发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xfrm>
            <a:off x="2641600" y="2597150"/>
            <a:ext cx="3657600" cy="6286500"/>
          </a:xfrm>
          <a:prstGeom prst="rect">
            <a:avLst/>
          </a:prstGeom>
        </p:spPr>
        <p:txBody>
          <a:bodyPr/>
          <a:lstStyle/>
          <a:p>
            <a:pPr lvl="0" marL="342899" indent="-342899">
              <a:defRPr sz="1800"/>
            </a:pPr>
            <a:r>
              <a:rPr sz="2200"/>
              <a:t>一个模块一个目录</a:t>
            </a:r>
            <a:endParaRPr sz="2200"/>
          </a:p>
          <a:p>
            <a:pPr lvl="0" marL="342899" indent="-342899">
              <a:defRPr sz="1800"/>
            </a:pPr>
            <a:r>
              <a:rPr sz="2200"/>
              <a:t>像写nodejs一样写js模块</a:t>
            </a:r>
            <a:endParaRPr sz="2200"/>
          </a:p>
          <a:p>
            <a:pPr lvl="0" marL="342899" indent="-342899">
              <a:defRPr sz="1800"/>
            </a:pPr>
            <a:r>
              <a:rPr sz="2200"/>
              <a:t>将模板嵌入到js中</a:t>
            </a:r>
            <a:endParaRPr sz="2200"/>
          </a:p>
          <a:p>
            <a:pPr lvl="0" marL="342899" indent="-342899">
              <a:defRPr sz="1800"/>
            </a:pPr>
            <a:r>
              <a:rPr sz="2200"/>
              <a:t>css只关心模块内样式</a:t>
            </a:r>
            <a:endParaRPr sz="2200"/>
          </a:p>
          <a:p>
            <a:pPr lvl="0" marL="342899" indent="-342899">
              <a:defRPr sz="1800"/>
            </a:pPr>
            <a:r>
              <a:rPr sz="2200"/>
              <a:t>css也有依赖关系</a:t>
            </a:r>
            <a:endParaRPr sz="2200"/>
          </a:p>
          <a:p>
            <a:pPr lvl="0" marL="342899" indent="-342899">
              <a:defRPr sz="1800"/>
            </a:pPr>
            <a:r>
              <a:rPr sz="2200"/>
              <a:t>相对路径引用资源</a:t>
            </a:r>
            <a:endParaRPr sz="2200"/>
          </a:p>
          <a:p>
            <a:pPr lvl="0" marL="342899" indent="-342899">
              <a:defRPr sz="1800"/>
            </a:pPr>
            <a:r>
              <a:rPr sz="2200"/>
              <a:t>引用模块即加载所有资源</a:t>
            </a:r>
          </a:p>
        </p:txBody>
      </p:sp>
      <p:sp>
        <p:nvSpPr>
          <p:cNvPr id="147" name="Shape 147"/>
          <p:cNvSpPr/>
          <p:nvPr/>
        </p:nvSpPr>
        <p:spPr>
          <a:xfrm>
            <a:off x="8331199" y="5101166"/>
            <a:ext cx="3289917" cy="1278468"/>
          </a:xfrm>
          <a:prstGeom prst="roundRect">
            <a:avLst>
              <a:gd name="adj" fmla="val 14901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以最自然的方式写码</a:t>
            </a:r>
          </a:p>
        </p:txBody>
      </p:sp>
      <p:pic>
        <p:nvPicPr>
          <p:cNvPr id="155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62600" y="3492500"/>
            <a:ext cx="2805430" cy="2423767"/>
          </a:xfrm>
          <a:prstGeom prst="rect">
            <a:avLst/>
          </a:prstGeom>
        </p:spPr>
      </p:pic>
      <p:pic>
        <p:nvPicPr>
          <p:cNvPr id="157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70600" y="4254500"/>
            <a:ext cx="2297430" cy="1661767"/>
          </a:xfrm>
          <a:prstGeom prst="rect">
            <a:avLst/>
          </a:prstGeom>
        </p:spPr>
      </p:pic>
      <p:pic>
        <p:nvPicPr>
          <p:cNvPr id="159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10200" y="4965700"/>
            <a:ext cx="2957830" cy="950567"/>
          </a:xfrm>
          <a:prstGeom prst="rect">
            <a:avLst/>
          </a:prstGeom>
        </p:spPr>
      </p:pic>
      <p:pic>
        <p:nvPicPr>
          <p:cNvPr id="161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89930" y="5562762"/>
            <a:ext cx="2578100" cy="352235"/>
          </a:xfrm>
          <a:prstGeom prst="rect">
            <a:avLst/>
          </a:prstGeom>
        </p:spPr>
      </p:pic>
      <p:pic>
        <p:nvPicPr>
          <p:cNvPr id="163" name="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257800" y="5564032"/>
            <a:ext cx="3110230" cy="951068"/>
          </a:xfrm>
          <a:prstGeom prst="rect">
            <a:avLst/>
          </a:prstGeom>
        </p:spPr>
      </p:pic>
      <p:pic>
        <p:nvPicPr>
          <p:cNvPr id="165" name="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384800" y="5564032"/>
            <a:ext cx="2983230" cy="1674968"/>
          </a:xfrm>
          <a:prstGeom prst="rect">
            <a:avLst/>
          </a:prstGeom>
        </p:spPr>
      </p:pic>
      <p:pic>
        <p:nvPicPr>
          <p:cNvPr id="167" name="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210300" y="5564032"/>
            <a:ext cx="2157730" cy="2398868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1270000" y="6362700"/>
            <a:ext cx="10464800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–工程师心声</a:t>
            </a:r>
          </a:p>
        </p:txBody>
      </p:sp>
      <p:sp>
        <p:nvSpPr>
          <p:cNvPr id="171" name="Shape 171"/>
          <p:cNvSpPr/>
          <p:nvPr/>
        </p:nvSpPr>
        <p:spPr>
          <a:xfrm>
            <a:off x="1270000" y="3967861"/>
            <a:ext cx="10464800" cy="128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800"/>
              <a:t>“我们希望每次研发新产品不是</a:t>
            </a:r>
            <a:r>
              <a:rPr sz="3800">
                <a:solidFill>
                  <a:srgbClr val="DE6A10"/>
                </a:solidFill>
              </a:rPr>
              <a:t>从零开始</a:t>
            </a:r>
            <a:r>
              <a:rPr sz="3800"/>
              <a:t>，不同团队不同项目之间能有</a:t>
            </a:r>
            <a:r>
              <a:rPr sz="3800">
                <a:solidFill>
                  <a:srgbClr val="DE6A10"/>
                </a:solidFill>
              </a:rPr>
              <a:t>可复用的模块</a:t>
            </a:r>
            <a:r>
              <a:rPr sz="3800"/>
              <a:t>沉淀下来。”</a:t>
            </a:r>
          </a:p>
        </p:txBody>
      </p:sp>
      <p:pic>
        <p:nvPicPr>
          <p:cNvPr id="17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42780" y="7364917"/>
            <a:ext cx="1423385" cy="2080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75682" y="2240037"/>
            <a:ext cx="5892569" cy="7526263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组件生态</a:t>
            </a:r>
          </a:p>
        </p:txBody>
      </p:sp>
      <p:sp>
        <p:nvSpPr>
          <p:cNvPr id="176" name="Shape 1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42900" indent="-342900">
              <a:defRPr sz="1800"/>
            </a:pPr>
            <a:r>
              <a:rPr sz="2700"/>
              <a:t>每个项目有工程模块和生态模块</a:t>
            </a:r>
            <a:endParaRPr sz="2700"/>
          </a:p>
          <a:p>
            <a:pPr lvl="0" marL="342900" indent="-342900">
              <a:defRPr sz="1800"/>
            </a:pPr>
            <a:r>
              <a:rPr sz="2700"/>
              <a:t>生态模块基于 component 规范开发，部署到Github上</a:t>
            </a:r>
            <a:endParaRPr sz="2700"/>
          </a:p>
          <a:p>
            <a:pPr lvl="0" marL="342900" indent="-342900">
              <a:defRPr sz="1800"/>
            </a:pPr>
            <a:r>
              <a:rPr sz="2700"/>
              <a:t>可以通过命令行工具将Github上的模块安装到工程中使用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27550" y="1181100"/>
            <a:ext cx="7988300" cy="35560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79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1850" y="387350"/>
            <a:ext cx="1892300" cy="11811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86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39060" y="1407160"/>
            <a:ext cx="1926590" cy="1727807"/>
          </a:xfrm>
          <a:prstGeom prst="rect">
            <a:avLst/>
          </a:prstGeom>
        </p:spPr>
      </p:pic>
      <p:pic>
        <p:nvPicPr>
          <p:cNvPr id="181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40250" y="5556250"/>
            <a:ext cx="4991100" cy="24257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88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59933" y="4699000"/>
            <a:ext cx="1699867" cy="895350"/>
          </a:xfrm>
          <a:prstGeom prst="rect">
            <a:avLst/>
          </a:prstGeom>
        </p:spPr>
      </p:pic>
      <p:pic>
        <p:nvPicPr>
          <p:cNvPr id="183" name="pasted-image.ti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19100" y="3384550"/>
            <a:ext cx="3073400" cy="29845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90" name="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717800" y="3377593"/>
            <a:ext cx="1860550" cy="3429607"/>
          </a:xfrm>
          <a:prstGeom prst="rect">
            <a:avLst/>
          </a:prstGeom>
        </p:spPr>
      </p:pic>
      <p:sp>
        <p:nvSpPr>
          <p:cNvPr id="185" name="Shape 185"/>
          <p:cNvSpPr/>
          <p:nvPr>
            <p:ph type="body" idx="1"/>
          </p:nvPr>
        </p:nvSpPr>
        <p:spPr>
          <a:xfrm>
            <a:off x="1270000" y="8801100"/>
            <a:ext cx="10464800" cy="558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初始项目直接基于已有生态模块，不用从零开始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body" idx="1"/>
          </p:nvPr>
        </p:nvSpPr>
        <p:spPr>
          <a:xfrm>
            <a:off x="1270000" y="7169150"/>
            <a:ext cx="10464800" cy="1130300"/>
          </a:xfrm>
          <a:prstGeom prst="rect">
            <a:avLst/>
          </a:prstGeom>
        </p:spPr>
        <p:txBody>
          <a:bodyPr/>
          <a:lstStyle/>
          <a:p>
            <a:pPr lvl="0" defTabSz="292100">
              <a:defRPr sz="1800"/>
            </a:pPr>
            <a:r>
              <a:rPr sz="3400"/>
              <a:t>世界杯项目中有 </a:t>
            </a:r>
            <a:r>
              <a:rPr b="1" sz="3400">
                <a:solidFill>
                  <a:srgbClr val="DE6A10"/>
                </a:solidFill>
              </a:rPr>
              <a:t>26 个(约30%) </a:t>
            </a:r>
            <a:r>
              <a:rPr sz="3400"/>
              <a:t>组件来自NBA项目积累  </a:t>
            </a:r>
          </a:p>
        </p:txBody>
      </p:sp>
      <p:pic>
        <p:nvPicPr>
          <p:cNvPr id="19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2847" y="1235364"/>
            <a:ext cx="2649426" cy="471747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76200" dir="5520000">
              <a:srgbClr val="000000">
                <a:alpha val="60000"/>
              </a:srgbClr>
            </a:outerShdw>
          </a:effectLst>
        </p:spPr>
      </p:pic>
      <p:sp>
        <p:nvSpPr>
          <p:cNvPr id="195" name="Shape 195"/>
          <p:cNvSpPr/>
          <p:nvPr/>
        </p:nvSpPr>
        <p:spPr>
          <a:xfrm>
            <a:off x="5867400" y="2959100"/>
            <a:ext cx="1270000" cy="1270000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pic>
        <p:nvPicPr>
          <p:cNvPr id="196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62527" y="1235364"/>
            <a:ext cx="2649426" cy="471747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76200" dir="5520000">
              <a:srgbClr val="000000">
                <a:alpha val="60000"/>
              </a:srgbClr>
            </a:outerShdw>
          </a:effectLst>
        </p:spPr>
      </p:pic>
      <p:sp>
        <p:nvSpPr>
          <p:cNvPr id="197" name="Shape 197"/>
          <p:cNvSpPr/>
          <p:nvPr/>
        </p:nvSpPr>
        <p:spPr>
          <a:xfrm>
            <a:off x="1270000" y="7893050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defTabSz="309625">
              <a:defRPr sz="1800"/>
            </a:pPr>
            <a:r>
              <a:rPr sz="3603"/>
              <a:t>内页项目中 </a:t>
            </a:r>
            <a:r>
              <a:rPr b="1" sz="3603">
                <a:solidFill>
                  <a:srgbClr val="DE6A10"/>
                </a:solidFill>
              </a:rPr>
              <a:t>31</a:t>
            </a:r>
            <a:r>
              <a:rPr sz="3603"/>
              <a:t> 个频道页复用了 </a:t>
            </a:r>
            <a:r>
              <a:rPr b="1" sz="3603">
                <a:solidFill>
                  <a:srgbClr val="DE6A10"/>
                </a:solidFill>
              </a:rPr>
              <a:t>21个(约  50%)</a:t>
            </a:r>
            <a:r>
              <a:rPr sz="3603"/>
              <a:t> 组件  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1270000" y="6362700"/>
            <a:ext cx="10464800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–工程师心声</a:t>
            </a:r>
          </a:p>
        </p:txBody>
      </p:sp>
      <p:sp>
        <p:nvSpPr>
          <p:cNvPr id="200" name="Shape 200"/>
          <p:cNvSpPr/>
          <p:nvPr/>
        </p:nvSpPr>
        <p:spPr>
          <a:xfrm>
            <a:off x="1270000" y="3967861"/>
            <a:ext cx="10464800" cy="128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800"/>
              <a:t>“我们希望写码时不用关心</a:t>
            </a:r>
            <a:r>
              <a:rPr b="1" sz="3800">
                <a:solidFill>
                  <a:srgbClr val="DE6A10"/>
                </a:solidFill>
              </a:rPr>
              <a:t>性能优化</a:t>
            </a:r>
            <a:r>
              <a:rPr sz="3800"/>
              <a:t>，但上线后资源</a:t>
            </a:r>
            <a:r>
              <a:rPr b="1" sz="3800">
                <a:solidFill>
                  <a:srgbClr val="DE6A10"/>
                </a:solidFill>
              </a:rPr>
              <a:t>请求可以合并</a:t>
            </a:r>
            <a:r>
              <a:rPr sz="3800"/>
              <a:t>，并且</a:t>
            </a:r>
            <a:r>
              <a:rPr b="1" sz="3800">
                <a:solidFill>
                  <a:srgbClr val="DE6A10"/>
                </a:solidFill>
              </a:rPr>
              <a:t>按需加载</a:t>
            </a:r>
            <a:r>
              <a:rPr sz="3800"/>
              <a:t>。”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性能优化</a:t>
            </a:r>
          </a:p>
        </p:txBody>
      </p:sp>
      <p:pic>
        <p:nvPicPr>
          <p:cNvPr id="20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28366" y="3505200"/>
            <a:ext cx="5715001" cy="447040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/>
          <p:nvPr>
            <p:ph type="body" idx="1"/>
          </p:nvPr>
        </p:nvSpPr>
        <p:spPr>
          <a:xfrm>
            <a:off x="393700" y="2597150"/>
            <a:ext cx="4656667" cy="6286500"/>
          </a:xfrm>
          <a:prstGeom prst="rect">
            <a:avLst/>
          </a:prstGeom>
        </p:spPr>
        <p:txBody>
          <a:bodyPr/>
          <a:lstStyle>
            <a:lvl1pPr marL="476250" indent="-476250">
              <a:buSzPct val="100000"/>
              <a:buAutoNum type="arabicPeriod" startAt="1"/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0365C0"/>
                </a:solidFill>
              </a:rPr>
              <a:t>模块声明依赖关系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SCRAT模块化开发框架</a:t>
            </a:r>
          </a:p>
        </p:txBody>
      </p:sp>
      <p:pic>
        <p:nvPicPr>
          <p:cNvPr id="3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450" y="4585758"/>
            <a:ext cx="4940300" cy="154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1250" y="6247341"/>
            <a:ext cx="5092700" cy="157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6650" y="8048625"/>
            <a:ext cx="5041900" cy="152400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/>
          <p:nvPr/>
        </p:nvSpPr>
        <p:spPr>
          <a:xfrm>
            <a:off x="7128933" y="4957741"/>
            <a:ext cx="3771901" cy="557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开发部署过程改进</a:t>
            </a:r>
          </a:p>
        </p:txBody>
      </p:sp>
      <p:sp>
        <p:nvSpPr>
          <p:cNvPr id="40" name="Shape 40"/>
          <p:cNvSpPr/>
          <p:nvPr/>
        </p:nvSpPr>
        <p:spPr>
          <a:xfrm>
            <a:off x="7162800" y="6781778"/>
            <a:ext cx="3314701" cy="55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组件化开发探索</a:t>
            </a:r>
          </a:p>
        </p:txBody>
      </p:sp>
      <p:sp>
        <p:nvSpPr>
          <p:cNvPr id="41" name="Shape 41"/>
          <p:cNvSpPr/>
          <p:nvPr/>
        </p:nvSpPr>
        <p:spPr>
          <a:xfrm>
            <a:off x="7145866" y="8557661"/>
            <a:ext cx="4686301" cy="55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运营平台与模块化开发</a:t>
            </a:r>
          </a:p>
        </p:txBody>
      </p:sp>
      <p:pic>
        <p:nvPicPr>
          <p:cNvPr id="42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4100" y="2962274"/>
            <a:ext cx="5054601" cy="1536701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/>
        </p:nvSpPr>
        <p:spPr>
          <a:xfrm>
            <a:off x="7128933" y="3311503"/>
            <a:ext cx="2857501" cy="557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工程师的心声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8899" y="2844800"/>
            <a:ext cx="3683001" cy="66040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07" name="Shape 207"/>
          <p:cNvSpPr/>
          <p:nvPr>
            <p:ph type="body" idx="1"/>
          </p:nvPr>
        </p:nvSpPr>
        <p:spPr>
          <a:xfrm>
            <a:off x="393700" y="2597150"/>
            <a:ext cx="4656667" cy="6286501"/>
          </a:xfrm>
          <a:prstGeom prst="rect">
            <a:avLst/>
          </a:prstGeom>
        </p:spPr>
        <p:txBody>
          <a:bodyPr/>
          <a:lstStyle/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/>
              <a:t>模块声明依赖关系</a:t>
            </a:r>
            <a:endParaRPr sz="2700"/>
          </a:p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>
                <a:solidFill>
                  <a:srgbClr val="0365C0"/>
                </a:solidFill>
              </a:rPr>
              <a:t>工具分析依赖关系</a:t>
            </a:r>
          </a:p>
        </p:txBody>
      </p:sp>
      <p:pic>
        <p:nvPicPr>
          <p:cNvPr id="208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24350" y="3517900"/>
            <a:ext cx="4356101" cy="4445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性能优化</a:t>
            </a:r>
          </a:p>
        </p:txBody>
      </p:sp>
      <p:sp>
        <p:nvSpPr>
          <p:cNvPr id="210" name="Shape 210"/>
          <p:cNvSpPr/>
          <p:nvPr/>
        </p:nvSpPr>
        <p:spPr>
          <a:xfrm>
            <a:off x="4876800" y="6286500"/>
            <a:ext cx="3378201" cy="228600"/>
          </a:xfrm>
          <a:prstGeom prst="rect">
            <a:avLst/>
          </a:prstGeom>
          <a:ln w="38100">
            <a:solidFill>
              <a:srgbClr val="DE6A1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11" name="Shape 211"/>
          <p:cNvSpPr/>
          <p:nvPr/>
        </p:nvSpPr>
        <p:spPr>
          <a:xfrm>
            <a:off x="9143999" y="3301999"/>
            <a:ext cx="2997201" cy="5003801"/>
          </a:xfrm>
          <a:prstGeom prst="rect">
            <a:avLst/>
          </a:prstGeom>
          <a:ln w="50800">
            <a:solidFill>
              <a:srgbClr val="DE6A1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500"/>
            </a:pPr>
          </a:p>
        </p:txBody>
      </p:sp>
      <p:cxnSp>
        <p:nvCxnSpPr>
          <p:cNvPr id="212" name="Connector 212"/>
          <p:cNvCxnSpPr>
            <a:stCxn id="210" idx="0"/>
            <a:endCxn id="211" idx="0"/>
          </p:cNvCxnSpPr>
          <p:nvPr/>
        </p:nvCxnSpPr>
        <p:spPr>
          <a:xfrm flipV="1">
            <a:off x="6565900" y="5803900"/>
            <a:ext cx="4076700" cy="596900"/>
          </a:xfrm>
          <a:prstGeom prst="bentConnector3">
            <a:avLst>
              <a:gd name="adj1" fmla="val 49221"/>
            </a:avLst>
          </a:prstGeom>
          <a:ln w="50800">
            <a:solidFill>
              <a:srgbClr val="DE6A10"/>
            </a:solidFill>
            <a:miter lim="400000"/>
            <a:tailEnd type="triangle"/>
          </a:ln>
        </p:spPr>
      </p:cxn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oup 221"/>
          <p:cNvGrpSpPr/>
          <p:nvPr/>
        </p:nvGrpSpPr>
        <p:grpSpPr>
          <a:xfrm>
            <a:off x="9292166" y="3365499"/>
            <a:ext cx="3298134" cy="4749802"/>
            <a:chOff x="0" y="254000"/>
            <a:chExt cx="3298132" cy="4749800"/>
          </a:xfrm>
        </p:grpSpPr>
        <p:sp>
          <p:nvSpPr>
            <p:cNvPr id="214" name="Shape 214"/>
            <p:cNvSpPr/>
            <p:nvPr/>
          </p:nvSpPr>
          <p:spPr>
            <a:xfrm>
              <a:off x="1080365" y="3866572"/>
              <a:ext cx="1137229" cy="1137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B180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8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a.js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0" y="2513272"/>
              <a:ext cx="1137228" cy="1137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9971A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8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a.css</a:t>
              </a:r>
            </a:p>
          </p:txBody>
        </p:sp>
        <p:cxnSp>
          <p:nvCxnSpPr>
            <p:cNvPr id="216" name="Connector 216"/>
            <p:cNvCxnSpPr>
              <a:stCxn id="214" idx="0"/>
              <a:endCxn id="215" idx="0"/>
            </p:cNvCxnSpPr>
            <p:nvPr/>
          </p:nvCxnSpPr>
          <p:spPr>
            <a:xfrm flipH="1" flipV="1">
              <a:off x="568613" y="3081886"/>
              <a:ext cx="1080367" cy="1353301"/>
            </a:xfrm>
            <a:prstGeom prst="straightConnector1">
              <a:avLst/>
            </a:prstGeom>
            <a:ln w="25400" cap="flat">
              <a:solidFill>
                <a:srgbClr val="D9971A"/>
              </a:solidFill>
              <a:prstDash val="solid"/>
              <a:miter lim="400000"/>
              <a:tailEnd type="triangle" w="med" len="med"/>
            </a:ln>
            <a:effectLst/>
          </p:spPr>
        </p:cxnSp>
        <p:sp>
          <p:nvSpPr>
            <p:cNvPr id="217" name="Shape 217"/>
            <p:cNvSpPr/>
            <p:nvPr/>
          </p:nvSpPr>
          <p:spPr>
            <a:xfrm>
              <a:off x="1404100" y="2060286"/>
              <a:ext cx="1137228" cy="1137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B180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8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b.js</a:t>
              </a:r>
            </a:p>
          </p:txBody>
        </p:sp>
        <p:sp>
          <p:nvSpPr>
            <p:cNvPr id="218" name="Shape 218"/>
            <p:cNvSpPr/>
            <p:nvPr/>
          </p:nvSpPr>
          <p:spPr>
            <a:xfrm>
              <a:off x="2160905" y="254000"/>
              <a:ext cx="1137228" cy="1137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9971A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8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b.css</a:t>
              </a:r>
            </a:p>
          </p:txBody>
        </p:sp>
        <p:cxnSp>
          <p:nvCxnSpPr>
            <p:cNvPr id="219" name="Connector 219"/>
            <p:cNvCxnSpPr>
              <a:stCxn id="214" idx="0"/>
              <a:endCxn id="217" idx="0"/>
            </p:cNvCxnSpPr>
            <p:nvPr/>
          </p:nvCxnSpPr>
          <p:spPr>
            <a:xfrm flipV="1">
              <a:off x="1648979" y="2628900"/>
              <a:ext cx="323736" cy="1806287"/>
            </a:xfrm>
            <a:prstGeom prst="straightConnector1">
              <a:avLst/>
            </a:prstGeom>
            <a:ln w="25400" cap="flat">
              <a:solidFill>
                <a:srgbClr val="D9971A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220" name="Connector 220"/>
            <p:cNvCxnSpPr>
              <a:stCxn id="217" idx="0"/>
              <a:endCxn id="218" idx="0"/>
            </p:cNvCxnSpPr>
            <p:nvPr/>
          </p:nvCxnSpPr>
          <p:spPr>
            <a:xfrm flipV="1">
              <a:off x="1972714" y="822613"/>
              <a:ext cx="756805" cy="1806288"/>
            </a:xfrm>
            <a:prstGeom prst="straightConnector1">
              <a:avLst/>
            </a:prstGeom>
            <a:ln w="25400" cap="flat">
              <a:solidFill>
                <a:srgbClr val="D9971A"/>
              </a:solidFill>
              <a:prstDash val="solid"/>
              <a:miter lim="400000"/>
              <a:tailEnd type="triangle" w="med" len="med"/>
            </a:ln>
            <a:effectLst/>
          </p:spPr>
        </p:cxnSp>
      </p:grpSp>
      <p:sp>
        <p:nvSpPr>
          <p:cNvPr id="222" name="Shape 222"/>
          <p:cNvSpPr/>
          <p:nvPr>
            <p:ph type="body" idx="1"/>
          </p:nvPr>
        </p:nvSpPr>
        <p:spPr>
          <a:xfrm>
            <a:off x="393700" y="2597150"/>
            <a:ext cx="4656667" cy="6286500"/>
          </a:xfrm>
          <a:prstGeom prst="rect">
            <a:avLst/>
          </a:prstGeom>
        </p:spPr>
        <p:txBody>
          <a:bodyPr/>
          <a:lstStyle/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/>
              <a:t>模块声明依赖关系</a:t>
            </a:r>
            <a:endParaRPr sz="2700"/>
          </a:p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/>
              <a:t>工具分析依赖关系</a:t>
            </a:r>
            <a:endParaRPr sz="2700"/>
          </a:p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>
                <a:solidFill>
                  <a:srgbClr val="0365C0"/>
                </a:solidFill>
              </a:rPr>
              <a:t>框架获得依赖关系</a:t>
            </a:r>
          </a:p>
        </p:txBody>
      </p:sp>
      <p:sp>
        <p:nvSpPr>
          <p:cNvPr id="223" name="Shape 2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性能优化</a:t>
            </a:r>
          </a:p>
        </p:txBody>
      </p:sp>
      <p:pic>
        <p:nvPicPr>
          <p:cNvPr id="22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9950" y="2751666"/>
            <a:ext cx="3644901" cy="66548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25" name="Shape 225"/>
          <p:cNvSpPr/>
          <p:nvPr/>
        </p:nvSpPr>
        <p:spPr>
          <a:xfrm>
            <a:off x="5130800" y="5943599"/>
            <a:ext cx="2743201" cy="2133601"/>
          </a:xfrm>
          <a:prstGeom prst="rect">
            <a:avLst/>
          </a:prstGeom>
          <a:ln w="25400">
            <a:solidFill>
              <a:srgbClr val="DE6A1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27" name="Shape 227"/>
          <p:cNvSpPr/>
          <p:nvPr/>
        </p:nvSpPr>
        <p:spPr>
          <a:xfrm>
            <a:off x="7886700" y="6263640"/>
            <a:ext cx="1408431" cy="7454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0323" y="21600"/>
                </a:lnTo>
                <a:lnTo>
                  <a:pt x="10323" y="0"/>
                </a:lnTo>
                <a:lnTo>
                  <a:pt x="21600" y="0"/>
                </a:lnTo>
              </a:path>
            </a:pathLst>
          </a:custGeom>
          <a:ln w="50800">
            <a:solidFill>
              <a:srgbClr val="DE6A10"/>
            </a:solidFill>
            <a:miter lim="400000"/>
            <a:tailEnd type="triangle"/>
          </a:ln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body" idx="1"/>
          </p:nvPr>
        </p:nvSpPr>
        <p:spPr>
          <a:xfrm>
            <a:off x="393700" y="2597150"/>
            <a:ext cx="4656667" cy="6286500"/>
          </a:xfrm>
          <a:prstGeom prst="rect">
            <a:avLst/>
          </a:prstGeom>
        </p:spPr>
        <p:txBody>
          <a:bodyPr/>
          <a:lstStyle/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/>
              <a:t>模块声明依赖关系</a:t>
            </a:r>
            <a:endParaRPr sz="2700"/>
          </a:p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/>
              <a:t>工具分析依赖关系</a:t>
            </a:r>
            <a:endParaRPr sz="2700"/>
          </a:p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/>
              <a:t>框架获得依赖关系</a:t>
            </a:r>
            <a:endParaRPr sz="2700"/>
          </a:p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>
                <a:solidFill>
                  <a:srgbClr val="0365C0"/>
                </a:solidFill>
              </a:rPr>
              <a:t>按需加载所有依赖</a:t>
            </a:r>
            <a:endParaRPr sz="2700">
              <a:solidFill>
                <a:srgbClr val="0365C0"/>
              </a:solidFill>
            </a:endParaRPr>
          </a:p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>
                <a:solidFill>
                  <a:srgbClr val="0365C0"/>
                </a:solidFill>
              </a:rPr>
              <a:t>借助combo服务合并请求</a:t>
            </a:r>
          </a:p>
        </p:txBody>
      </p:sp>
      <p:sp>
        <p:nvSpPr>
          <p:cNvPr id="230" name="Shape 2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性能优化</a:t>
            </a:r>
          </a:p>
        </p:txBody>
      </p:sp>
      <p:pic>
        <p:nvPicPr>
          <p:cNvPr id="23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58100" y="7152216"/>
            <a:ext cx="5105400" cy="21209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239" name="Group 239"/>
          <p:cNvGrpSpPr/>
          <p:nvPr/>
        </p:nvGrpSpPr>
        <p:grpSpPr>
          <a:xfrm>
            <a:off x="9224433" y="2061633"/>
            <a:ext cx="3298134" cy="4749801"/>
            <a:chOff x="0" y="254000"/>
            <a:chExt cx="3298132" cy="4749800"/>
          </a:xfrm>
        </p:grpSpPr>
        <p:sp>
          <p:nvSpPr>
            <p:cNvPr id="232" name="Shape 232"/>
            <p:cNvSpPr/>
            <p:nvPr/>
          </p:nvSpPr>
          <p:spPr>
            <a:xfrm>
              <a:off x="1080365" y="3866572"/>
              <a:ext cx="1137229" cy="1137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B180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8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a.js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0" y="2513272"/>
              <a:ext cx="1137228" cy="1137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9971A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8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a.css</a:t>
              </a:r>
            </a:p>
          </p:txBody>
        </p:sp>
        <p:cxnSp>
          <p:nvCxnSpPr>
            <p:cNvPr id="234" name="Connector 234"/>
            <p:cNvCxnSpPr>
              <a:stCxn id="232" idx="0"/>
              <a:endCxn id="233" idx="0"/>
            </p:cNvCxnSpPr>
            <p:nvPr/>
          </p:nvCxnSpPr>
          <p:spPr>
            <a:xfrm flipH="1" flipV="1">
              <a:off x="568613" y="3081886"/>
              <a:ext cx="1080367" cy="1353301"/>
            </a:xfrm>
            <a:prstGeom prst="straightConnector1">
              <a:avLst/>
            </a:prstGeom>
            <a:ln w="25400" cap="flat">
              <a:solidFill>
                <a:srgbClr val="D9971A"/>
              </a:solidFill>
              <a:prstDash val="solid"/>
              <a:miter lim="400000"/>
              <a:tailEnd type="triangle" w="med" len="med"/>
            </a:ln>
            <a:effectLst/>
          </p:spPr>
        </p:cxnSp>
        <p:sp>
          <p:nvSpPr>
            <p:cNvPr id="235" name="Shape 235"/>
            <p:cNvSpPr/>
            <p:nvPr/>
          </p:nvSpPr>
          <p:spPr>
            <a:xfrm>
              <a:off x="1404100" y="2060286"/>
              <a:ext cx="1137228" cy="1137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B180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8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b.js</a:t>
              </a:r>
            </a:p>
          </p:txBody>
        </p:sp>
        <p:sp>
          <p:nvSpPr>
            <p:cNvPr id="236" name="Shape 236"/>
            <p:cNvSpPr/>
            <p:nvPr/>
          </p:nvSpPr>
          <p:spPr>
            <a:xfrm>
              <a:off x="2160905" y="254000"/>
              <a:ext cx="1137228" cy="1137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9971A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8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b.css</a:t>
              </a:r>
            </a:p>
          </p:txBody>
        </p:sp>
        <p:cxnSp>
          <p:nvCxnSpPr>
            <p:cNvPr id="237" name="Connector 237"/>
            <p:cNvCxnSpPr>
              <a:stCxn id="232" idx="0"/>
              <a:endCxn id="235" idx="0"/>
            </p:cNvCxnSpPr>
            <p:nvPr/>
          </p:nvCxnSpPr>
          <p:spPr>
            <a:xfrm flipV="1">
              <a:off x="1648979" y="2628900"/>
              <a:ext cx="323736" cy="1806287"/>
            </a:xfrm>
            <a:prstGeom prst="straightConnector1">
              <a:avLst/>
            </a:prstGeom>
            <a:ln w="25400" cap="flat">
              <a:solidFill>
                <a:srgbClr val="D9971A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238" name="Connector 238"/>
            <p:cNvCxnSpPr>
              <a:stCxn id="235" idx="0"/>
              <a:endCxn id="236" idx="0"/>
            </p:cNvCxnSpPr>
            <p:nvPr/>
          </p:nvCxnSpPr>
          <p:spPr>
            <a:xfrm flipV="1">
              <a:off x="1972714" y="822613"/>
              <a:ext cx="756805" cy="1806288"/>
            </a:xfrm>
            <a:prstGeom prst="straightConnector1">
              <a:avLst/>
            </a:prstGeom>
            <a:ln w="25400" cap="flat">
              <a:solidFill>
                <a:srgbClr val="D9971A"/>
              </a:solidFill>
              <a:prstDash val="solid"/>
              <a:miter lim="400000"/>
              <a:tailEnd type="triangle" w="med" len="med"/>
            </a:ln>
            <a:effectLst/>
          </p:spPr>
        </p:cxnSp>
      </p:grpSp>
      <p:pic>
        <p:nvPicPr>
          <p:cNvPr id="240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8849" y="4806950"/>
            <a:ext cx="3467101" cy="18669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41" name="Shape 241"/>
          <p:cNvSpPr/>
          <p:nvPr/>
        </p:nvSpPr>
        <p:spPr>
          <a:xfrm>
            <a:off x="6490969" y="5499099"/>
            <a:ext cx="252731" cy="215901"/>
          </a:xfrm>
          <a:prstGeom prst="rect">
            <a:avLst/>
          </a:prstGeom>
          <a:ln w="25400">
            <a:solidFill>
              <a:srgbClr val="DE6A1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44" name="Shape 244"/>
          <p:cNvSpPr/>
          <p:nvPr/>
        </p:nvSpPr>
        <p:spPr>
          <a:xfrm>
            <a:off x="6616700" y="5726430"/>
            <a:ext cx="3656330" cy="6007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DE6A10"/>
            </a:solidFill>
            <a:miter lim="400000"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245" name="Shape 245"/>
          <p:cNvSpPr/>
          <p:nvPr/>
        </p:nvSpPr>
        <p:spPr>
          <a:xfrm>
            <a:off x="6616700" y="5726430"/>
            <a:ext cx="1041400" cy="2485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DE6A10"/>
            </a:solidFill>
            <a:miter lim="400000"/>
            <a:tailEnd type="triangle"/>
          </a:ln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body" idx="1"/>
          </p:nvPr>
        </p:nvSpPr>
        <p:spPr>
          <a:xfrm>
            <a:off x="393700" y="2597150"/>
            <a:ext cx="4656667" cy="6286500"/>
          </a:xfrm>
          <a:prstGeom prst="rect">
            <a:avLst/>
          </a:prstGeom>
        </p:spPr>
        <p:txBody>
          <a:bodyPr/>
          <a:lstStyle/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/>
              <a:t>模块声明依赖关系</a:t>
            </a:r>
            <a:endParaRPr sz="2700"/>
          </a:p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/>
              <a:t>工具分析依赖关系</a:t>
            </a:r>
            <a:endParaRPr sz="2700"/>
          </a:p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/>
              <a:t>框架获得依赖关系</a:t>
            </a:r>
            <a:endParaRPr sz="2700"/>
          </a:p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/>
              <a:t>按需加载所有依赖</a:t>
            </a:r>
            <a:endParaRPr sz="2700"/>
          </a:p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/>
              <a:t>借助combo服务合并请求</a:t>
            </a:r>
            <a:endParaRPr sz="2700"/>
          </a:p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>
                <a:solidFill>
                  <a:srgbClr val="0365C0"/>
                </a:solidFill>
              </a:rPr>
              <a:t>localstorage缓存资源</a:t>
            </a:r>
          </a:p>
        </p:txBody>
      </p:sp>
      <p:sp>
        <p:nvSpPr>
          <p:cNvPr id="248" name="Shape 2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性能优化</a:t>
            </a:r>
          </a:p>
        </p:txBody>
      </p:sp>
      <p:pic>
        <p:nvPicPr>
          <p:cNvPr id="24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6966" y="5099050"/>
            <a:ext cx="3327401" cy="12827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50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45516" y="7687733"/>
            <a:ext cx="8343901" cy="16256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52" name="Shape 252"/>
          <p:cNvSpPr/>
          <p:nvPr/>
        </p:nvSpPr>
        <p:spPr>
          <a:xfrm>
            <a:off x="8516620" y="6381750"/>
            <a:ext cx="1473200" cy="1305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10842"/>
                </a:lnTo>
                <a:lnTo>
                  <a:pt x="0" y="10842"/>
                </a:lnTo>
                <a:lnTo>
                  <a:pt x="0" y="21600"/>
                </a:lnTo>
              </a:path>
            </a:pathLst>
          </a:custGeom>
          <a:ln w="50800">
            <a:solidFill>
              <a:srgbClr val="DE6A10"/>
            </a:solidFill>
            <a:miter lim="400000"/>
            <a:tailEnd type="triangle"/>
          </a:ln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body" idx="1"/>
          </p:nvPr>
        </p:nvSpPr>
        <p:spPr>
          <a:xfrm>
            <a:off x="393700" y="2597150"/>
            <a:ext cx="5422901" cy="6286500"/>
          </a:xfrm>
          <a:prstGeom prst="rect">
            <a:avLst/>
          </a:prstGeom>
        </p:spPr>
        <p:txBody>
          <a:bodyPr/>
          <a:lstStyle/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/>
              <a:t>模块声明依赖关系</a:t>
            </a:r>
            <a:endParaRPr sz="2700"/>
          </a:p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/>
              <a:t>工具分析依赖关系</a:t>
            </a:r>
            <a:endParaRPr sz="2700"/>
          </a:p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/>
              <a:t>框架获得依赖关系</a:t>
            </a:r>
            <a:endParaRPr sz="2700"/>
          </a:p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/>
              <a:t>按需加载所有依赖</a:t>
            </a:r>
            <a:endParaRPr sz="2700"/>
          </a:p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/>
              <a:t>借助combo服务合并请求</a:t>
            </a:r>
            <a:endParaRPr sz="2700"/>
          </a:p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/>
              <a:t>localstorage缓存资源</a:t>
            </a:r>
            <a:endParaRPr sz="2700"/>
          </a:p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>
                <a:solidFill>
                  <a:srgbClr val="0365C0"/>
                </a:solidFill>
              </a:rPr>
              <a:t>将小图片内嵌到css中</a:t>
            </a:r>
          </a:p>
        </p:txBody>
      </p:sp>
      <p:sp>
        <p:nvSpPr>
          <p:cNvPr id="255" name="Shape 2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性能优化</a:t>
            </a:r>
          </a:p>
        </p:txBody>
      </p:sp>
      <p:pic>
        <p:nvPicPr>
          <p:cNvPr id="25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3883" y="4400550"/>
            <a:ext cx="5422901" cy="9525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57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29716" y="4508499"/>
            <a:ext cx="1790701" cy="7366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65" name="Shape 265"/>
          <p:cNvSpPr/>
          <p:nvPr/>
        </p:nvSpPr>
        <p:spPr>
          <a:xfrm>
            <a:off x="6383020" y="4876800"/>
            <a:ext cx="980441" cy="270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6004" y="21600"/>
                </a:lnTo>
                <a:lnTo>
                  <a:pt x="16004" y="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DE6A10"/>
            </a:solidFill>
            <a:miter lim="400000"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266" name="Shape 266"/>
          <p:cNvSpPr/>
          <p:nvPr/>
        </p:nvSpPr>
        <p:spPr>
          <a:xfrm>
            <a:off x="6466840" y="4434840"/>
            <a:ext cx="3531870" cy="44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2343"/>
                </a:moveTo>
                <a:lnTo>
                  <a:pt x="21600" y="0"/>
                </a:lnTo>
                <a:lnTo>
                  <a:pt x="2788" y="0"/>
                </a:lnTo>
                <a:lnTo>
                  <a:pt x="2788" y="21600"/>
                </a:lnTo>
                <a:lnTo>
                  <a:pt x="0" y="21600"/>
                </a:lnTo>
              </a:path>
            </a:pathLst>
          </a:custGeom>
          <a:ln w="38100">
            <a:solidFill>
              <a:srgbClr val="DE6A10"/>
            </a:solidFill>
            <a:miter lim="400000"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260" name="Shape 260"/>
          <p:cNvSpPr/>
          <p:nvPr/>
        </p:nvSpPr>
        <p:spPr>
          <a:xfrm>
            <a:off x="8882168" y="4702809"/>
            <a:ext cx="2233931" cy="347982"/>
          </a:xfrm>
          <a:prstGeom prst="rect">
            <a:avLst/>
          </a:prstGeom>
          <a:ln w="25400">
            <a:solidFill>
              <a:srgbClr val="DE6A1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pic>
        <p:nvPicPr>
          <p:cNvPr id="261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67499" y="6108699"/>
            <a:ext cx="5435601" cy="17018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67" name="Shape 267"/>
          <p:cNvSpPr/>
          <p:nvPr/>
        </p:nvSpPr>
        <p:spPr>
          <a:xfrm>
            <a:off x="9384030" y="5353050"/>
            <a:ext cx="690881" cy="754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10073"/>
                </a:lnTo>
                <a:lnTo>
                  <a:pt x="0" y="10073"/>
                </a:lnTo>
                <a:lnTo>
                  <a:pt x="0" y="21600"/>
                </a:lnTo>
              </a:path>
            </a:pathLst>
          </a:custGeom>
          <a:ln w="38100">
            <a:solidFill>
              <a:srgbClr val="DE6A10"/>
            </a:solidFill>
            <a:miter lim="400000"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263" name="Shape 263"/>
          <p:cNvSpPr/>
          <p:nvPr/>
        </p:nvSpPr>
        <p:spPr>
          <a:xfrm>
            <a:off x="6665383" y="5746326"/>
            <a:ext cx="2400301" cy="360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经工具构建后的代码</a:t>
            </a:r>
          </a:p>
        </p:txBody>
      </p:sp>
      <p:sp>
        <p:nvSpPr>
          <p:cNvPr id="264" name="Shape 264"/>
          <p:cNvSpPr/>
          <p:nvPr/>
        </p:nvSpPr>
        <p:spPr>
          <a:xfrm>
            <a:off x="11741150" y="3986021"/>
            <a:ext cx="1028701" cy="40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源代码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type="body" idx="1"/>
          </p:nvPr>
        </p:nvSpPr>
        <p:spPr>
          <a:xfrm>
            <a:off x="393700" y="2597150"/>
            <a:ext cx="5422900" cy="6286500"/>
          </a:xfrm>
          <a:prstGeom prst="rect">
            <a:avLst/>
          </a:prstGeom>
        </p:spPr>
        <p:txBody>
          <a:bodyPr/>
          <a:lstStyle/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/>
              <a:t>模块声明依赖关系</a:t>
            </a:r>
            <a:endParaRPr sz="2700"/>
          </a:p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/>
              <a:t>工具分析依赖关系</a:t>
            </a:r>
            <a:endParaRPr sz="2700"/>
          </a:p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/>
              <a:t>框架获得依赖关系</a:t>
            </a:r>
            <a:endParaRPr sz="2700"/>
          </a:p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/>
              <a:t>按需加载所有依赖</a:t>
            </a:r>
            <a:endParaRPr sz="2700"/>
          </a:p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/>
              <a:t>借助combo服务合并请求</a:t>
            </a:r>
            <a:endParaRPr sz="2700"/>
          </a:p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/>
              <a:t>localstorage缓存资源</a:t>
            </a:r>
            <a:endParaRPr sz="2700"/>
          </a:p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/>
              <a:t>将小图片内嵌到css中</a:t>
            </a:r>
            <a:endParaRPr sz="2700"/>
          </a:p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>
                <a:solidFill>
                  <a:srgbClr val="0365C0"/>
                </a:solidFill>
              </a:rPr>
              <a:t>自动css雪碧图</a:t>
            </a:r>
          </a:p>
        </p:txBody>
      </p:sp>
      <p:sp>
        <p:nvSpPr>
          <p:cNvPr id="270" name="Shape 2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性能优化</a:t>
            </a:r>
          </a:p>
        </p:txBody>
      </p:sp>
      <p:pic>
        <p:nvPicPr>
          <p:cNvPr id="27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6749" y="4796366"/>
            <a:ext cx="2324101" cy="18288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72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61199" y="3276599"/>
            <a:ext cx="5791201" cy="60706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73" name="Shape 273"/>
          <p:cNvSpPr/>
          <p:nvPr/>
        </p:nvSpPr>
        <p:spPr>
          <a:xfrm>
            <a:off x="10516235" y="4740909"/>
            <a:ext cx="862331" cy="331048"/>
          </a:xfrm>
          <a:prstGeom prst="rect">
            <a:avLst/>
          </a:prstGeom>
          <a:ln w="25400">
            <a:solidFill>
              <a:srgbClr val="DE6A1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pic>
        <p:nvPicPr>
          <p:cNvPr id="274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36533" y="2827866"/>
            <a:ext cx="1828801" cy="11684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75" name="Shape 275"/>
          <p:cNvSpPr/>
          <p:nvPr/>
        </p:nvSpPr>
        <p:spPr>
          <a:xfrm>
            <a:off x="5207635" y="5261609"/>
            <a:ext cx="1488864" cy="1143001"/>
          </a:xfrm>
          <a:prstGeom prst="rect">
            <a:avLst/>
          </a:prstGeom>
          <a:ln w="50800">
            <a:solidFill>
              <a:srgbClr val="DE6A1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80" name="Shape 280"/>
          <p:cNvSpPr/>
          <p:nvPr/>
        </p:nvSpPr>
        <p:spPr>
          <a:xfrm>
            <a:off x="5350510" y="3995420"/>
            <a:ext cx="600711" cy="1239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8852"/>
                </a:lnTo>
                <a:lnTo>
                  <a:pt x="0" y="8852"/>
                </a:lnTo>
                <a:lnTo>
                  <a:pt x="0" y="0"/>
                </a:lnTo>
              </a:path>
            </a:pathLst>
          </a:custGeom>
          <a:ln w="38100">
            <a:solidFill>
              <a:srgbClr val="DE6A10"/>
            </a:solidFill>
            <a:miter lim="400000"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281" name="Shape 281"/>
          <p:cNvSpPr/>
          <p:nvPr/>
        </p:nvSpPr>
        <p:spPr>
          <a:xfrm>
            <a:off x="6068059" y="3021329"/>
            <a:ext cx="3887471" cy="3498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4650" y="21600"/>
                </a:lnTo>
                <a:lnTo>
                  <a:pt x="4650" y="0"/>
                </a:lnTo>
                <a:lnTo>
                  <a:pt x="21600" y="0"/>
                </a:lnTo>
                <a:lnTo>
                  <a:pt x="21600" y="1568"/>
                </a:lnTo>
              </a:path>
            </a:pathLst>
          </a:custGeom>
          <a:ln w="38100">
            <a:solidFill>
              <a:srgbClr val="773F9B"/>
            </a:solidFill>
            <a:miter lim="400000"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278" name="Shape 278"/>
          <p:cNvSpPr/>
          <p:nvPr/>
        </p:nvSpPr>
        <p:spPr>
          <a:xfrm>
            <a:off x="4023783" y="2359659"/>
            <a:ext cx="2654301" cy="360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经工具构建后的雪碧图</a:t>
            </a:r>
          </a:p>
        </p:txBody>
      </p:sp>
      <p:sp>
        <p:nvSpPr>
          <p:cNvPr id="279" name="Shape 279"/>
          <p:cNvSpPr/>
          <p:nvPr/>
        </p:nvSpPr>
        <p:spPr>
          <a:xfrm>
            <a:off x="11800416" y="2843021"/>
            <a:ext cx="1028701" cy="40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源代码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type="body" idx="1"/>
          </p:nvPr>
        </p:nvSpPr>
        <p:spPr>
          <a:xfrm>
            <a:off x="1155392" y="2597149"/>
            <a:ext cx="5422901" cy="6286501"/>
          </a:xfrm>
          <a:prstGeom prst="rect">
            <a:avLst/>
          </a:prstGeom>
        </p:spPr>
        <p:txBody>
          <a:bodyPr/>
          <a:lstStyle/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/>
              <a:t>模块声明依赖关系</a:t>
            </a:r>
            <a:endParaRPr sz="2700"/>
          </a:p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/>
              <a:t>工具分析依赖关系</a:t>
            </a:r>
            <a:endParaRPr sz="2700"/>
          </a:p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/>
              <a:t>框架获得依赖关系</a:t>
            </a:r>
            <a:endParaRPr sz="2700"/>
          </a:p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/>
              <a:t>按需加载所有依赖</a:t>
            </a:r>
            <a:endParaRPr sz="2700"/>
          </a:p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/>
              <a:t>借助combo服务合并请求</a:t>
            </a:r>
            <a:endParaRPr sz="2700"/>
          </a:p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/>
              <a:t>localstorage缓存资源</a:t>
            </a:r>
            <a:endParaRPr sz="2700"/>
          </a:p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/>
              <a:t>将小图片内嵌到css中</a:t>
            </a:r>
            <a:endParaRPr sz="2700"/>
          </a:p>
          <a:p>
            <a:pPr lvl="0" marL="476250" indent="-476250">
              <a:buSzPct val="100000"/>
              <a:buAutoNum type="arabicPeriod" startAt="1"/>
              <a:defRPr sz="1800"/>
            </a:pPr>
            <a:r>
              <a:rPr sz="2700"/>
              <a:t>自动css雪碧图</a:t>
            </a:r>
          </a:p>
        </p:txBody>
      </p:sp>
      <p:sp>
        <p:nvSpPr>
          <p:cNvPr id="284" name="Shape 2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性能优化</a:t>
            </a:r>
          </a:p>
        </p:txBody>
      </p:sp>
      <p:sp>
        <p:nvSpPr>
          <p:cNvPr id="285" name="Shape 285"/>
          <p:cNvSpPr/>
          <p:nvPr/>
        </p:nvSpPr>
        <p:spPr>
          <a:xfrm>
            <a:off x="8043025" y="4474633"/>
            <a:ext cx="3806383" cy="1566334"/>
          </a:xfrm>
          <a:prstGeom prst="roundRect">
            <a:avLst>
              <a:gd name="adj" fmla="val 12162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以最自然的方式写码</a:t>
            </a:r>
            <a:endParaRPr sz="2600">
              <a:solidFill>
                <a:srgbClr val="FFFFFF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>
              <a:defRPr sz="1800"/>
            </a:pPr>
            <a:r>
              <a:rPr sz="2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以最透明的形式优化</a:t>
            </a:r>
          </a:p>
        </p:txBody>
      </p:sp>
      <p:pic>
        <p:nvPicPr>
          <p:cNvPr id="294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9620" y="2880360"/>
            <a:ext cx="3501390" cy="2552037"/>
          </a:xfrm>
          <a:prstGeom prst="rect">
            <a:avLst/>
          </a:prstGeom>
        </p:spPr>
      </p:pic>
      <p:pic>
        <p:nvPicPr>
          <p:cNvPr id="296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28820" y="3677920"/>
            <a:ext cx="3552190" cy="1754477"/>
          </a:xfrm>
          <a:prstGeom prst="rect">
            <a:avLst/>
          </a:prstGeom>
        </p:spPr>
      </p:pic>
      <p:pic>
        <p:nvPicPr>
          <p:cNvPr id="298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78020" y="4405630"/>
            <a:ext cx="3602990" cy="1026767"/>
          </a:xfrm>
          <a:prstGeom prst="rect">
            <a:avLst/>
          </a:prstGeom>
        </p:spPr>
      </p:pic>
      <p:pic>
        <p:nvPicPr>
          <p:cNvPr id="300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87240" y="5080162"/>
            <a:ext cx="3493771" cy="352235"/>
          </a:xfrm>
          <a:prstGeom prst="rect">
            <a:avLst/>
          </a:prstGeom>
        </p:spPr>
      </p:pic>
      <p:pic>
        <p:nvPicPr>
          <p:cNvPr id="302" name="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595620" y="5080162"/>
            <a:ext cx="2485390" cy="1010759"/>
          </a:xfrm>
          <a:prstGeom prst="rect">
            <a:avLst/>
          </a:prstGeom>
        </p:spPr>
      </p:pic>
      <p:pic>
        <p:nvPicPr>
          <p:cNvPr id="304" name="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062220" y="5080162"/>
            <a:ext cx="3018790" cy="1768948"/>
          </a:xfrm>
          <a:prstGeom prst="rect">
            <a:avLst/>
          </a:prstGeom>
        </p:spPr>
      </p:pic>
      <p:pic>
        <p:nvPicPr>
          <p:cNvPr id="306" name="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057140" y="5080162"/>
            <a:ext cx="3023871" cy="2643978"/>
          </a:xfrm>
          <a:prstGeom prst="rect">
            <a:avLst/>
          </a:prstGeom>
        </p:spPr>
      </p:pic>
      <p:pic>
        <p:nvPicPr>
          <p:cNvPr id="308" name="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226560" y="5080162"/>
            <a:ext cx="3854450" cy="3438998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1270000" y="6362700"/>
            <a:ext cx="10464800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–工程师心声</a:t>
            </a:r>
          </a:p>
        </p:txBody>
      </p:sp>
      <p:sp>
        <p:nvSpPr>
          <p:cNvPr id="312" name="Shape 312"/>
          <p:cNvSpPr/>
          <p:nvPr/>
        </p:nvSpPr>
        <p:spPr>
          <a:xfrm>
            <a:off x="1270000" y="3967861"/>
            <a:ext cx="10464800" cy="1284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800"/>
              <a:t>“我们希望能</a:t>
            </a:r>
            <a:r>
              <a:rPr sz="3800">
                <a:solidFill>
                  <a:srgbClr val="DE6A10"/>
                </a:solidFill>
              </a:rPr>
              <a:t>在自己的电脑上</a:t>
            </a:r>
            <a:r>
              <a:rPr sz="3800"/>
              <a:t>用最喜欢的IDE写码，并且方便移动设备</a:t>
            </a:r>
            <a:r>
              <a:rPr sz="3800">
                <a:solidFill>
                  <a:srgbClr val="DE6A10"/>
                </a:solidFill>
              </a:rPr>
              <a:t>开发调试</a:t>
            </a:r>
            <a:r>
              <a:rPr sz="3800"/>
              <a:t>。”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开发利器</a:t>
            </a:r>
          </a:p>
        </p:txBody>
      </p:sp>
      <p:pic>
        <p:nvPicPr>
          <p:cNvPr id="31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45149" y="3390900"/>
            <a:ext cx="6896101" cy="4711701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Shape 3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700"/>
              <a:t>内置服务器本地开发预览</a:t>
            </a:r>
            <a:endParaRPr sz="2700"/>
          </a:p>
          <a:p>
            <a:pPr lvl="0">
              <a:defRPr sz="1800"/>
            </a:pPr>
            <a:r>
              <a:rPr sz="2700"/>
              <a:t>代理线上数据接口</a:t>
            </a:r>
            <a:endParaRPr sz="2700"/>
          </a:p>
          <a:p>
            <a:pPr lvl="0">
              <a:defRPr sz="1800"/>
            </a:pPr>
            <a:r>
              <a:rPr sz="2700"/>
              <a:t>文件监听实时构建</a:t>
            </a:r>
            <a:endParaRPr sz="2700"/>
          </a:p>
          <a:p>
            <a:pPr lvl="0">
              <a:defRPr sz="1800"/>
            </a:pPr>
            <a:r>
              <a:rPr sz="2700"/>
              <a:t>多设备自动刷新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真正的前端工程</a:t>
            </a:r>
          </a:p>
        </p:txBody>
      </p:sp>
      <p:sp>
        <p:nvSpPr>
          <p:cNvPr id="319" name="Shape 3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这就是前端工程师团队的心声</a:t>
            </a:r>
          </a:p>
        </p:txBody>
      </p:sp>
      <p:pic>
        <p:nvPicPr>
          <p:cNvPr id="32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4800" y="374650"/>
            <a:ext cx="7315200" cy="6159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all" sz="7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团队现状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520700" indent="-520700">
              <a:lnSpc>
                <a:spcPct val="120000"/>
              </a:lnSpc>
              <a:spcBef>
                <a:spcPts val="4600"/>
              </a:spcBef>
              <a:buSzPct val="82000"/>
              <a:defRPr sz="1800"/>
            </a:pPr>
            <a:r>
              <a:rPr sz="46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20+人的前端工程师队伍</a:t>
            </a:r>
            <a:endParaRPr sz="4600">
              <a:solidFill>
                <a:srgbClr val="535353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 marL="520700" indent="-520700">
              <a:lnSpc>
                <a:spcPct val="120000"/>
              </a:lnSpc>
              <a:spcBef>
                <a:spcPts val="4600"/>
              </a:spcBef>
              <a:buSzPct val="82000"/>
              <a:defRPr sz="1800"/>
            </a:pPr>
            <a:r>
              <a:rPr sz="46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20+个项目，2-3个工程师/项目</a:t>
            </a:r>
            <a:endParaRPr sz="4600">
              <a:solidFill>
                <a:srgbClr val="535353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 marL="520700" indent="-520700">
              <a:lnSpc>
                <a:spcPct val="120000"/>
              </a:lnSpc>
              <a:spcBef>
                <a:spcPts val="4600"/>
              </a:spcBef>
              <a:buSzPct val="82000"/>
              <a:defRPr sz="1800"/>
            </a:pPr>
            <a:r>
              <a:rPr sz="46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10+个过百万级PV项目</a:t>
            </a:r>
            <a:endParaRPr sz="4600">
              <a:solidFill>
                <a:srgbClr val="535353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 marL="520700" indent="-520700">
              <a:lnSpc>
                <a:spcPct val="120000"/>
              </a:lnSpc>
              <a:spcBef>
                <a:spcPts val="4600"/>
              </a:spcBef>
              <a:buSzPct val="82000"/>
              <a:defRPr sz="1800"/>
            </a:pPr>
            <a:r>
              <a:rPr sz="46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众多热点事件专题项目</a:t>
            </a:r>
            <a:endParaRPr sz="4600">
              <a:solidFill>
                <a:srgbClr val="535353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 marL="520700" indent="-520700">
              <a:lnSpc>
                <a:spcPct val="120000"/>
              </a:lnSpc>
              <a:spcBef>
                <a:spcPts val="4600"/>
              </a:spcBef>
              <a:buSzPct val="82000"/>
              <a:defRPr sz="1800"/>
            </a:pPr>
            <a:r>
              <a:rPr sz="46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国内国际产品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" y="150283"/>
            <a:ext cx="1270001" cy="1257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8933" y="999066"/>
            <a:ext cx="10261601" cy="68072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24" name="Shape 324"/>
          <p:cNvSpPr/>
          <p:nvPr>
            <p:ph type="body" idx="1"/>
          </p:nvPr>
        </p:nvSpPr>
        <p:spPr>
          <a:xfrm>
            <a:off x="3572933" y="8468783"/>
            <a:ext cx="9347201" cy="1214968"/>
          </a:xfrm>
          <a:prstGeom prst="rect">
            <a:avLst/>
          </a:prstGeom>
        </p:spPr>
        <p:txBody>
          <a:bodyPr/>
          <a:lstStyle/>
          <a:p>
            <a:pPr lvl="0" algn="l">
              <a:defRPr sz="1800"/>
            </a:pPr>
            <a:r>
              <a:rPr sz="3200"/>
              <a:t>项目地址：</a:t>
            </a:r>
            <a:r>
              <a:rPr sz="3200" u="sng">
                <a:hlinkClick r:id="rId4" invalidUrl="" action="" tgtFrame="" tooltip="" history="1" highlightClick="0" endSnd="0"/>
              </a:rPr>
              <a:t>https://github.com/scrat-team/scrat</a:t>
            </a:r>
            <a:endParaRPr sz="3200"/>
          </a:p>
          <a:p>
            <a:pPr lvl="0" algn="l">
              <a:defRPr sz="1800"/>
            </a:pPr>
            <a:r>
              <a:rPr sz="3200"/>
              <a:t>设计过程：</a:t>
            </a:r>
            <a:r>
              <a:rPr sz="3200" u="sng">
                <a:hlinkClick r:id="rId5" invalidUrl="" action="" tgtFrame="" tooltip="" history="1" highlightClick="0" endSnd="0"/>
              </a:rPr>
              <a:t>https://github.com/fouber/blog/issues/2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SCRAT模块化开发框架</a:t>
            </a:r>
          </a:p>
        </p:txBody>
      </p:sp>
      <p:pic>
        <p:nvPicPr>
          <p:cNvPr id="32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450" y="4585758"/>
            <a:ext cx="4940300" cy="154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1250" y="6247341"/>
            <a:ext cx="5092700" cy="157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6650" y="8048625"/>
            <a:ext cx="5041900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hape 330"/>
          <p:cNvSpPr/>
          <p:nvPr/>
        </p:nvSpPr>
        <p:spPr>
          <a:xfrm>
            <a:off x="7128933" y="4957741"/>
            <a:ext cx="3771901" cy="557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开发部署过程改进</a:t>
            </a:r>
          </a:p>
        </p:txBody>
      </p:sp>
      <p:sp>
        <p:nvSpPr>
          <p:cNvPr id="331" name="Shape 331"/>
          <p:cNvSpPr/>
          <p:nvPr/>
        </p:nvSpPr>
        <p:spPr>
          <a:xfrm>
            <a:off x="7162800" y="6781778"/>
            <a:ext cx="3314700" cy="557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组件化开发探索</a:t>
            </a:r>
          </a:p>
        </p:txBody>
      </p:sp>
      <p:sp>
        <p:nvSpPr>
          <p:cNvPr id="332" name="Shape 332"/>
          <p:cNvSpPr/>
          <p:nvPr/>
        </p:nvSpPr>
        <p:spPr>
          <a:xfrm>
            <a:off x="7145866" y="8557662"/>
            <a:ext cx="4686301" cy="557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运营平台与模块化开发</a:t>
            </a:r>
          </a:p>
        </p:txBody>
      </p:sp>
      <p:pic>
        <p:nvPicPr>
          <p:cNvPr id="333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4100" y="2962275"/>
            <a:ext cx="5054600" cy="1536700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Shape 334"/>
          <p:cNvSpPr/>
          <p:nvPr/>
        </p:nvSpPr>
        <p:spPr>
          <a:xfrm>
            <a:off x="7128933" y="3311503"/>
            <a:ext cx="2857501" cy="55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工程师的心声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SCRAT模块化开发框架</a:t>
            </a:r>
          </a:p>
        </p:txBody>
      </p:sp>
      <p:pic>
        <p:nvPicPr>
          <p:cNvPr id="33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450" y="4585758"/>
            <a:ext cx="4940300" cy="154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1250" y="6247341"/>
            <a:ext cx="5092700" cy="157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6650" y="8048625"/>
            <a:ext cx="5041900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Shape 340"/>
          <p:cNvSpPr/>
          <p:nvPr/>
        </p:nvSpPr>
        <p:spPr>
          <a:xfrm>
            <a:off x="7128933" y="4957741"/>
            <a:ext cx="3771901" cy="557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开发部署过程改进</a:t>
            </a:r>
          </a:p>
        </p:txBody>
      </p:sp>
      <p:sp>
        <p:nvSpPr>
          <p:cNvPr id="341" name="Shape 341"/>
          <p:cNvSpPr/>
          <p:nvPr/>
        </p:nvSpPr>
        <p:spPr>
          <a:xfrm>
            <a:off x="7162800" y="6781778"/>
            <a:ext cx="3314700" cy="557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组件化开发探索</a:t>
            </a:r>
          </a:p>
        </p:txBody>
      </p:sp>
      <p:sp>
        <p:nvSpPr>
          <p:cNvPr id="342" name="Shape 342"/>
          <p:cNvSpPr/>
          <p:nvPr/>
        </p:nvSpPr>
        <p:spPr>
          <a:xfrm>
            <a:off x="7145866" y="8557662"/>
            <a:ext cx="4686301" cy="557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运营平台与模块化开发</a:t>
            </a:r>
          </a:p>
        </p:txBody>
      </p:sp>
      <p:pic>
        <p:nvPicPr>
          <p:cNvPr id="343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4100" y="2962275"/>
            <a:ext cx="5054600" cy="1536700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Shape 344"/>
          <p:cNvSpPr/>
          <p:nvPr/>
        </p:nvSpPr>
        <p:spPr>
          <a:xfrm>
            <a:off x="7128933" y="3311503"/>
            <a:ext cx="2857501" cy="55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工程师的心声</a:t>
            </a: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/>
        </p:nvSpPr>
        <p:spPr>
          <a:xfrm>
            <a:off x="1270000" y="4267200"/>
            <a:ext cx="104648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800"/>
            </a:lvl1pPr>
          </a:lstStyle>
          <a:p>
            <a:pPr lvl="0">
              <a:defRPr sz="1800"/>
            </a:pPr>
            <a:r>
              <a:rPr sz="3800"/>
              <a:t>“一个上天台的webapp。”</a:t>
            </a: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>
            <p:ph type="title"/>
          </p:nvPr>
        </p:nvSpPr>
        <p:spPr>
          <a:xfrm>
            <a:off x="1490133" y="8187266"/>
            <a:ext cx="4656667" cy="14224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首页</a:t>
            </a:r>
          </a:p>
        </p:txBody>
      </p:sp>
      <p:pic>
        <p:nvPicPr>
          <p:cNvPr id="34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783" y="436033"/>
            <a:ext cx="4025901" cy="71882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350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05399" y="457200"/>
            <a:ext cx="4013201" cy="52832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351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69049" y="2861733"/>
            <a:ext cx="4025901" cy="54864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352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22783" y="2023533"/>
            <a:ext cx="4025901" cy="71628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03583" y="1282699"/>
            <a:ext cx="4025901" cy="71882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55" name="Shape 355"/>
          <p:cNvSpPr/>
          <p:nvPr/>
        </p:nvSpPr>
        <p:spPr>
          <a:xfrm>
            <a:off x="2244465" y="1868535"/>
            <a:ext cx="3389595" cy="6016530"/>
          </a:xfrm>
          <a:prstGeom prst="rect">
            <a:avLst/>
          </a:prstGeom>
          <a:solidFill>
            <a:srgbClr val="D9971A"/>
          </a:solidFill>
          <a:ln w="127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sp>
        <p:nvSpPr>
          <p:cNvPr id="356" name="Shape 356"/>
          <p:cNvSpPr/>
          <p:nvPr/>
        </p:nvSpPr>
        <p:spPr>
          <a:xfrm>
            <a:off x="2244465" y="1849974"/>
            <a:ext cx="3389595" cy="667597"/>
          </a:xfrm>
          <a:prstGeom prst="rect">
            <a:avLst/>
          </a:prstGeom>
          <a:solidFill>
            <a:srgbClr val="3D455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2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头部图片</a:t>
            </a:r>
            <a:endParaRPr sz="2000">
              <a:solidFill>
                <a:srgbClr val="FFFFFF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>
              <a:defRPr sz="1800"/>
            </a:pPr>
            <a:r>
              <a:rPr sz="2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(c-index-header)</a:t>
            </a:r>
          </a:p>
        </p:txBody>
      </p:sp>
      <p:sp>
        <p:nvSpPr>
          <p:cNvPr id="357" name="Shape 357"/>
          <p:cNvSpPr/>
          <p:nvPr/>
        </p:nvSpPr>
        <p:spPr>
          <a:xfrm>
            <a:off x="2244465" y="2508805"/>
            <a:ext cx="3389595" cy="744618"/>
          </a:xfrm>
          <a:prstGeom prst="rect">
            <a:avLst/>
          </a:prstGeom>
          <a:solidFill>
            <a:srgbClr val="AB180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2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导航菜单</a:t>
            </a:r>
            <a:endParaRPr sz="2000">
              <a:solidFill>
                <a:srgbClr val="FFFFFF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>
              <a:defRPr sz="1800"/>
            </a:pPr>
            <a:r>
              <a:rPr sz="2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(c-navigator)</a:t>
            </a:r>
          </a:p>
        </p:txBody>
      </p:sp>
      <p:sp>
        <p:nvSpPr>
          <p:cNvPr id="358" name="Shape 358"/>
          <p:cNvSpPr/>
          <p:nvPr/>
        </p:nvSpPr>
        <p:spPr>
          <a:xfrm>
            <a:off x="2254108" y="3247672"/>
            <a:ext cx="3389594" cy="1015931"/>
          </a:xfrm>
          <a:prstGeom prst="rect">
            <a:avLst/>
          </a:prstGeom>
          <a:solidFill>
            <a:srgbClr val="7888A0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2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今日比赛</a:t>
            </a:r>
            <a:endParaRPr sz="2000">
              <a:solidFill>
                <a:srgbClr val="FFFFFF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>
              <a:defRPr sz="1800"/>
            </a:pPr>
            <a:r>
              <a:rPr sz="2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(c-gamecard)</a:t>
            </a:r>
          </a:p>
        </p:txBody>
      </p:sp>
      <p:sp>
        <p:nvSpPr>
          <p:cNvPr id="359" name="Shape 359"/>
          <p:cNvSpPr/>
          <p:nvPr/>
        </p:nvSpPr>
        <p:spPr>
          <a:xfrm>
            <a:off x="2252283" y="4955603"/>
            <a:ext cx="3389595" cy="2696344"/>
          </a:xfrm>
          <a:prstGeom prst="rect">
            <a:avLst/>
          </a:prstGeom>
          <a:solidFill>
            <a:srgbClr val="7888A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新闻列表</a:t>
            </a:r>
          </a:p>
        </p:txBody>
      </p:sp>
      <p:sp>
        <p:nvSpPr>
          <p:cNvPr id="360" name="Shape 360"/>
          <p:cNvSpPr/>
          <p:nvPr/>
        </p:nvSpPr>
        <p:spPr>
          <a:xfrm>
            <a:off x="2256392" y="4269651"/>
            <a:ext cx="3385027" cy="688722"/>
          </a:xfrm>
          <a:prstGeom prst="rect">
            <a:avLst/>
          </a:prstGeom>
          <a:solidFill>
            <a:srgbClr val="3D4553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2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二级头部</a:t>
            </a:r>
            <a:endParaRPr sz="2000">
              <a:solidFill>
                <a:srgbClr val="FFFFFF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>
              <a:defRPr sz="1800"/>
            </a:pPr>
            <a:r>
              <a:rPr sz="2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(c-sh)</a:t>
            </a:r>
          </a:p>
        </p:txBody>
      </p:sp>
      <p:sp>
        <p:nvSpPr>
          <p:cNvPr id="361" name="Shape 361"/>
          <p:cNvSpPr/>
          <p:nvPr/>
        </p:nvSpPr>
        <p:spPr>
          <a:xfrm>
            <a:off x="2376036" y="5595581"/>
            <a:ext cx="3116810" cy="389503"/>
          </a:xfrm>
          <a:prstGeom prst="rect">
            <a:avLst/>
          </a:prstGeom>
          <a:solidFill>
            <a:srgbClr val="2F585F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新闻1(c-news-text)</a:t>
            </a:r>
          </a:p>
        </p:txBody>
      </p:sp>
      <p:sp>
        <p:nvSpPr>
          <p:cNvPr id="362" name="Shape 362"/>
          <p:cNvSpPr/>
          <p:nvPr/>
        </p:nvSpPr>
        <p:spPr>
          <a:xfrm>
            <a:off x="2376036" y="6088901"/>
            <a:ext cx="3116810" cy="389502"/>
          </a:xfrm>
          <a:prstGeom prst="rect">
            <a:avLst/>
          </a:prstGeom>
          <a:solidFill>
            <a:srgbClr val="2F585F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新闻2(c-news-text)</a:t>
            </a:r>
          </a:p>
        </p:txBody>
      </p:sp>
      <p:sp>
        <p:nvSpPr>
          <p:cNvPr id="363" name="Shape 363"/>
          <p:cNvSpPr/>
          <p:nvPr/>
        </p:nvSpPr>
        <p:spPr>
          <a:xfrm>
            <a:off x="2385679" y="6582220"/>
            <a:ext cx="3116810" cy="389502"/>
          </a:xfrm>
          <a:prstGeom prst="rect">
            <a:avLst/>
          </a:prstGeom>
          <a:solidFill>
            <a:srgbClr val="2F585F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……</a:t>
            </a:r>
          </a:p>
        </p:txBody>
      </p:sp>
      <p:sp>
        <p:nvSpPr>
          <p:cNvPr id="364" name="Shape 364"/>
          <p:cNvSpPr/>
          <p:nvPr/>
        </p:nvSpPr>
        <p:spPr>
          <a:xfrm>
            <a:off x="2385679" y="7075539"/>
            <a:ext cx="3116810" cy="389503"/>
          </a:xfrm>
          <a:prstGeom prst="rect">
            <a:avLst/>
          </a:prstGeom>
          <a:solidFill>
            <a:srgbClr val="2F585F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新闻n(c-news-text)</a:t>
            </a:r>
          </a:p>
        </p:txBody>
      </p:sp>
      <p:sp>
        <p:nvSpPr>
          <p:cNvPr id="371" name="Shape 371"/>
          <p:cNvSpPr/>
          <p:nvPr/>
        </p:nvSpPr>
        <p:spPr>
          <a:xfrm>
            <a:off x="5633720" y="1559560"/>
            <a:ext cx="1875790" cy="623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5265" y="21600"/>
                </a:lnTo>
                <a:lnTo>
                  <a:pt x="5265" y="0"/>
                </a:lnTo>
                <a:lnTo>
                  <a:pt x="21600" y="0"/>
                </a:lnTo>
              </a:path>
            </a:pathLst>
          </a:custGeom>
          <a:ln w="50800">
            <a:solidFill>
              <a:srgbClr val="53585F"/>
            </a:solidFill>
            <a:miter lim="400000"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372" name="Shape 372"/>
          <p:cNvSpPr/>
          <p:nvPr/>
        </p:nvSpPr>
        <p:spPr>
          <a:xfrm>
            <a:off x="5633720" y="2194560"/>
            <a:ext cx="1875790" cy="685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8190" y="21600"/>
                </a:lnTo>
                <a:lnTo>
                  <a:pt x="8190" y="0"/>
                </a:lnTo>
                <a:lnTo>
                  <a:pt x="21600" y="0"/>
                </a:lnTo>
              </a:path>
            </a:pathLst>
          </a:custGeom>
          <a:ln w="50800">
            <a:solidFill>
              <a:srgbClr val="C82506"/>
            </a:solidFill>
            <a:miter lim="400000"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373" name="Shape 373"/>
          <p:cNvSpPr/>
          <p:nvPr/>
        </p:nvSpPr>
        <p:spPr>
          <a:xfrm>
            <a:off x="5642610" y="3248660"/>
            <a:ext cx="1803401" cy="5067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2063" y="21600"/>
                </a:lnTo>
                <a:lnTo>
                  <a:pt x="12063" y="0"/>
                </a:lnTo>
                <a:lnTo>
                  <a:pt x="21600" y="0"/>
                </a:lnTo>
              </a:path>
            </a:pathLst>
          </a:custGeom>
          <a:ln w="50800">
            <a:solidFill>
              <a:srgbClr val="8D8B80"/>
            </a:solidFill>
            <a:miter lim="400000"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374" name="Shape 374"/>
          <p:cNvSpPr/>
          <p:nvPr/>
        </p:nvSpPr>
        <p:spPr>
          <a:xfrm>
            <a:off x="5640070" y="4493260"/>
            <a:ext cx="1868171" cy="120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3274" y="21600"/>
                </a:lnTo>
                <a:lnTo>
                  <a:pt x="13274" y="0"/>
                </a:lnTo>
                <a:lnTo>
                  <a:pt x="21600" y="0"/>
                </a:lnTo>
              </a:path>
            </a:pathLst>
          </a:custGeom>
          <a:ln w="50800">
            <a:solidFill>
              <a:srgbClr val="5E5543"/>
            </a:solidFill>
            <a:miter lim="400000"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375" name="Shape 375"/>
          <p:cNvSpPr/>
          <p:nvPr/>
        </p:nvSpPr>
        <p:spPr>
          <a:xfrm>
            <a:off x="5641340" y="5133340"/>
            <a:ext cx="1841501" cy="11696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5343" y="21600"/>
                </a:lnTo>
                <a:lnTo>
                  <a:pt x="15343" y="0"/>
                </a:lnTo>
                <a:lnTo>
                  <a:pt x="21600" y="0"/>
                </a:lnTo>
              </a:path>
            </a:pathLst>
          </a:custGeom>
          <a:ln w="50800">
            <a:solidFill>
              <a:srgbClr val="7787A0"/>
            </a:solidFill>
            <a:miter lim="400000"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376" name="Shape 376"/>
          <p:cNvSpPr/>
          <p:nvPr/>
        </p:nvSpPr>
        <p:spPr>
          <a:xfrm>
            <a:off x="5501640" y="7034530"/>
            <a:ext cx="2091690" cy="234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0833" y="21600"/>
                </a:lnTo>
                <a:lnTo>
                  <a:pt x="10833" y="0"/>
                </a:lnTo>
                <a:lnTo>
                  <a:pt x="21600" y="0"/>
                </a:lnTo>
              </a:path>
            </a:pathLst>
          </a:custGeom>
          <a:ln w="50800">
            <a:solidFill>
              <a:srgbClr val="37626D"/>
            </a:solidFill>
            <a:miter lim="400000"/>
            <a:tailEnd type="triangle"/>
          </a:ln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模块描述</a:t>
            </a:r>
          </a:p>
        </p:txBody>
      </p:sp>
      <p:pic>
        <p:nvPicPr>
          <p:cNvPr id="37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838" y="1953326"/>
            <a:ext cx="12081313" cy="51523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>
            <p:ph type="title"/>
          </p:nvPr>
        </p:nvSpPr>
        <p:spPr>
          <a:xfrm>
            <a:off x="1269999" y="7463366"/>
            <a:ext cx="10464801" cy="14224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JS生成DOM</a:t>
            </a:r>
          </a:p>
        </p:txBody>
      </p:sp>
      <p:pic>
        <p:nvPicPr>
          <p:cNvPr id="38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2350" y="1136650"/>
            <a:ext cx="5880101" cy="4914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type="title"/>
          </p:nvPr>
        </p:nvSpPr>
        <p:spPr>
          <a:xfrm>
            <a:off x="1270000" y="7463366"/>
            <a:ext cx="10464800" cy="14224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HTML存放script模板</a:t>
            </a:r>
          </a:p>
        </p:txBody>
      </p:sp>
      <p:pic>
        <p:nvPicPr>
          <p:cNvPr id="38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63949" y="857249"/>
            <a:ext cx="5676901" cy="5473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>
            <p:ph type="title"/>
          </p:nvPr>
        </p:nvSpPr>
        <p:spPr>
          <a:xfrm>
            <a:off x="1270000" y="7463366"/>
            <a:ext cx="10464800" cy="1422401"/>
          </a:xfrm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 lvl="0">
              <a:defRPr sz="1800"/>
            </a:pPr>
            <a:r>
              <a:rPr sz="7919"/>
              <a:t>模块加载器 + 构建工具 </a:t>
            </a:r>
          </a:p>
        </p:txBody>
      </p:sp>
      <p:pic>
        <p:nvPicPr>
          <p:cNvPr id="38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0949" y="1263649"/>
            <a:ext cx="5422901" cy="4660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215900"/>
            <a:ext cx="2643421" cy="469207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76200" dir="5520000">
              <a:srgbClr val="000000">
                <a:alpha val="60000"/>
              </a:srgbClr>
            </a:outerShdw>
          </a:effectLst>
        </p:spPr>
      </p:pic>
      <p:pic>
        <p:nvPicPr>
          <p:cNvPr id="49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34789" y="209457"/>
            <a:ext cx="2643422" cy="470495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76200" dir="5520000">
              <a:srgbClr val="000000">
                <a:alpha val="60000"/>
              </a:srgbClr>
            </a:outerShdw>
          </a:effectLst>
        </p:spPr>
      </p:pic>
      <p:pic>
        <p:nvPicPr>
          <p:cNvPr id="50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72982" y="215658"/>
            <a:ext cx="2649425" cy="469255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76200" dir="5520000">
              <a:srgbClr val="000000">
                <a:alpha val="60000"/>
              </a:srgbClr>
            </a:outerShdw>
          </a:effectLst>
        </p:spPr>
      </p:pic>
      <p:pic>
        <p:nvPicPr>
          <p:cNvPr id="51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69428" y="2520165"/>
            <a:ext cx="2643421" cy="471327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76200" dir="5520000">
              <a:srgbClr val="000000">
                <a:alpha val="60000"/>
              </a:srgbClr>
            </a:outerShdw>
          </a:effectLst>
        </p:spPr>
      </p:pic>
      <p:pic>
        <p:nvPicPr>
          <p:cNvPr id="52" name="pasted-image.ti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46701" y="2518064"/>
            <a:ext cx="2649426" cy="471747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76200" dir="5520000">
              <a:srgbClr val="000000">
                <a:alpha val="60000"/>
              </a:srgbClr>
            </a:outerShdw>
          </a:effectLst>
        </p:spPr>
      </p:pic>
      <p:pic>
        <p:nvPicPr>
          <p:cNvPr id="53" name="pasted-image.ti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190592" y="203200"/>
            <a:ext cx="2649426" cy="471747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76200" dir="5520000">
              <a:srgbClr val="000000">
                <a:alpha val="60000"/>
              </a:srgbClr>
            </a:outerShdw>
          </a:effectLst>
        </p:spPr>
      </p:pic>
      <p:pic>
        <p:nvPicPr>
          <p:cNvPr id="54" name="pasted-image.ti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07253" y="2514812"/>
            <a:ext cx="2649426" cy="472397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76200" dir="5520000">
              <a:srgbClr val="000000">
                <a:alpha val="60000"/>
              </a:srgbClr>
            </a:outerShdw>
          </a:effectLst>
        </p:spPr>
      </p:pic>
      <p:pic>
        <p:nvPicPr>
          <p:cNvPr id="55" name="pasted-image.ti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029979" y="2526633"/>
            <a:ext cx="2643422" cy="470033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76200" dir="5520000">
              <a:srgbClr val="000000">
                <a:alpha val="60000"/>
              </a:srgbClr>
            </a:outerShdw>
          </a:effectLst>
        </p:spPr>
      </p:pic>
      <p:pic>
        <p:nvPicPr>
          <p:cNvPr id="56" name="pasted-image.ti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295697" y="4612760"/>
            <a:ext cx="2649426" cy="471564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76200" dir="5520000">
              <a:srgbClr val="000000">
                <a:alpha val="60000"/>
              </a:srgbClr>
            </a:outerShdw>
          </a:effectLst>
        </p:spPr>
      </p:pic>
      <p:pic>
        <p:nvPicPr>
          <p:cNvPr id="57" name="pasted-image.ti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389260" y="4621334"/>
            <a:ext cx="2643421" cy="469849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76200" dir="5520000">
              <a:srgbClr val="000000">
                <a:alpha val="60000"/>
              </a:srgbClr>
            </a:outerShdw>
          </a:effectLst>
        </p:spPr>
      </p:pic>
      <p:pic>
        <p:nvPicPr>
          <p:cNvPr id="58" name="pasted-image.ti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342478" y="4623357"/>
            <a:ext cx="2649426" cy="469445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76200" dir="5520000">
              <a:srgbClr val="000000">
                <a:alpha val="60000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>
            <p:ph type="title"/>
          </p:nvPr>
        </p:nvSpPr>
        <p:spPr>
          <a:xfrm>
            <a:off x="1269999" y="7412566"/>
            <a:ext cx="10464801" cy="14224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传统方式</a:t>
            </a:r>
          </a:p>
        </p:txBody>
      </p:sp>
      <p:pic>
        <p:nvPicPr>
          <p:cNvPr id="39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2999" y="1060449"/>
            <a:ext cx="5638801" cy="5067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>
            <p:ph type="title"/>
          </p:nvPr>
        </p:nvSpPr>
        <p:spPr>
          <a:xfrm>
            <a:off x="1270000" y="7683500"/>
            <a:ext cx="10464800" cy="14224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积木，来了</a:t>
            </a:r>
          </a:p>
        </p:txBody>
      </p:sp>
      <p:pic>
        <p:nvPicPr>
          <p:cNvPr id="39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4183" y="1543050"/>
            <a:ext cx="3771901" cy="410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58050" y="3359150"/>
            <a:ext cx="3975101" cy="3035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77560" y="3556000"/>
            <a:ext cx="1418590" cy="1496667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1649" y="999066"/>
            <a:ext cx="1841501" cy="1828801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Shape 401"/>
          <p:cNvSpPr/>
          <p:nvPr/>
        </p:nvSpPr>
        <p:spPr>
          <a:xfrm>
            <a:off x="2109156" y="4273042"/>
            <a:ext cx="8786487" cy="1207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一个类似 Angular 但实现了 Web components 的 MVVM 轻量级框架。</a:t>
            </a:r>
          </a:p>
        </p:txBody>
      </p:sp>
      <p:sp>
        <p:nvSpPr>
          <p:cNvPr id="402" name="Shape 402"/>
          <p:cNvSpPr/>
          <p:nvPr/>
        </p:nvSpPr>
        <p:spPr>
          <a:xfrm>
            <a:off x="5421884" y="3042454"/>
            <a:ext cx="2161033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Vue.js</a:t>
            </a:r>
          </a:p>
        </p:txBody>
      </p:sp>
      <p:sp>
        <p:nvSpPr>
          <p:cNvPr id="403" name="Shape 403"/>
          <p:cNvSpPr/>
          <p:nvPr/>
        </p:nvSpPr>
        <p:spPr>
          <a:xfrm>
            <a:off x="1474787" y="6112933"/>
            <a:ext cx="2032001" cy="203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9971A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filters</a:t>
            </a:r>
          </a:p>
        </p:txBody>
      </p:sp>
      <p:sp>
        <p:nvSpPr>
          <p:cNvPr id="404" name="Shape 404"/>
          <p:cNvSpPr/>
          <p:nvPr/>
        </p:nvSpPr>
        <p:spPr>
          <a:xfrm>
            <a:off x="4149195" y="6112933"/>
            <a:ext cx="2032001" cy="203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D4553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7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directives</a:t>
            </a:r>
          </a:p>
        </p:txBody>
      </p:sp>
      <p:sp>
        <p:nvSpPr>
          <p:cNvPr id="405" name="Shape 405"/>
          <p:cNvSpPr/>
          <p:nvPr/>
        </p:nvSpPr>
        <p:spPr>
          <a:xfrm>
            <a:off x="6823604" y="6112933"/>
            <a:ext cx="2032001" cy="203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B1802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7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data-binding</a:t>
            </a:r>
          </a:p>
        </p:txBody>
      </p:sp>
      <p:sp>
        <p:nvSpPr>
          <p:cNvPr id="406" name="Shape 406"/>
          <p:cNvSpPr/>
          <p:nvPr/>
        </p:nvSpPr>
        <p:spPr>
          <a:xfrm>
            <a:off x="9498012" y="6112933"/>
            <a:ext cx="2032001" cy="203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14597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7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components</a:t>
            </a:r>
          </a:p>
        </p:txBody>
      </p:sp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 lvl="0">
              <a:defRPr sz="1800"/>
            </a:pPr>
            <a:r>
              <a:rPr sz="7840"/>
              <a:t>Web Components的构成 </a:t>
            </a:r>
          </a:p>
        </p:txBody>
      </p:sp>
      <p:sp>
        <p:nvSpPr>
          <p:cNvPr id="409" name="Shape 40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>
                <a:solidFill>
                  <a:srgbClr val="DE6A10"/>
                </a:solidFill>
              </a:rPr>
              <a:t>Shadow DOM ✔</a:t>
            </a:r>
            <a:endParaRPr sz="3600">
              <a:solidFill>
                <a:srgbClr val="DE6A10"/>
              </a:solidFill>
            </a:endParaRPr>
          </a:p>
          <a:p>
            <a:pPr lvl="0">
              <a:defRPr sz="1800"/>
            </a:pPr>
            <a:r>
              <a:rPr sz="3600"/>
              <a:t>HTML Templates</a:t>
            </a:r>
            <a:endParaRPr sz="3600"/>
          </a:p>
          <a:p>
            <a:pPr lvl="0">
              <a:defRPr sz="1800"/>
            </a:pPr>
            <a:r>
              <a:rPr sz="3600">
                <a:solidFill>
                  <a:srgbClr val="DE6A10"/>
                </a:solidFill>
              </a:rPr>
              <a:t>Custom Elements ✔</a:t>
            </a:r>
            <a:endParaRPr sz="3600">
              <a:solidFill>
                <a:srgbClr val="DE6A10"/>
              </a:solidFill>
            </a:endParaRPr>
          </a:p>
          <a:p>
            <a:pPr lvl="0">
              <a:defRPr sz="1800"/>
            </a:pPr>
            <a:r>
              <a:rPr sz="3600">
                <a:solidFill>
                  <a:srgbClr val="DE6A10"/>
                </a:solidFill>
              </a:rPr>
              <a:t>HTML Imports ✔</a:t>
            </a:r>
          </a:p>
        </p:txBody>
      </p:sp>
      <p:sp>
        <p:nvSpPr>
          <p:cNvPr id="410" name="Shape 410"/>
          <p:cNvSpPr/>
          <p:nvPr/>
        </p:nvSpPr>
        <p:spPr>
          <a:xfrm>
            <a:off x="6212550" y="8955616"/>
            <a:ext cx="664183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E6A1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DE6A10"/>
                </a:solidFill>
              </a:rPr>
              <a:t>✔ W3C Web components drafts</a:t>
            </a:r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100"/>
            </a:lvl1pPr>
          </a:lstStyle>
          <a:p>
            <a:pPr lvl="0">
              <a:defRPr sz="1800"/>
            </a:pPr>
            <a:r>
              <a:rPr sz="4100"/>
              <a:t>Shadow DOM （DOM 与 Style 的封装边界）</a:t>
            </a:r>
          </a:p>
        </p:txBody>
      </p:sp>
      <p:sp>
        <p:nvSpPr>
          <p:cNvPr id="413" name="Shape 4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>
                <a:solidFill>
                  <a:srgbClr val="DE6A10"/>
                </a:solidFill>
              </a:rPr>
              <a:t>命名空间</a:t>
            </a:r>
            <a:r>
              <a:rPr sz="3200"/>
              <a:t> 方式限制 CSS 的作用范围</a:t>
            </a:r>
          </a:p>
        </p:txBody>
      </p:sp>
      <p:pic>
        <p:nvPicPr>
          <p:cNvPr id="41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6258" y="1301750"/>
            <a:ext cx="5016501" cy="4584701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Shape 415"/>
          <p:cNvSpPr/>
          <p:nvPr/>
        </p:nvSpPr>
        <p:spPr>
          <a:xfrm>
            <a:off x="2094441" y="2184400"/>
            <a:ext cx="2726268" cy="846667"/>
          </a:xfrm>
          <a:prstGeom prst="roundRect">
            <a:avLst>
              <a:gd name="adj" fmla="val 22500"/>
            </a:avLst>
          </a:prstGeom>
          <a:solidFill>
            <a:srgbClr val="D9971A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样式作用范围</a:t>
            </a:r>
          </a:p>
        </p:txBody>
      </p:sp>
      <p:sp>
        <p:nvSpPr>
          <p:cNvPr id="416" name="Shape 416"/>
          <p:cNvSpPr/>
          <p:nvPr/>
        </p:nvSpPr>
        <p:spPr>
          <a:xfrm>
            <a:off x="2094441" y="3530600"/>
            <a:ext cx="2726268" cy="846667"/>
          </a:xfrm>
          <a:prstGeom prst="roundRect">
            <a:avLst>
              <a:gd name="adj" fmla="val 22500"/>
            </a:avLst>
          </a:prstGeom>
          <a:solidFill>
            <a:srgbClr val="A14597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开发效率</a:t>
            </a:r>
          </a:p>
        </p:txBody>
      </p:sp>
      <p:sp>
        <p:nvSpPr>
          <p:cNvPr id="417" name="Shape 417"/>
          <p:cNvSpPr/>
          <p:nvPr/>
        </p:nvSpPr>
        <p:spPr>
          <a:xfrm>
            <a:off x="2094441" y="4859866"/>
            <a:ext cx="2726268" cy="846668"/>
          </a:xfrm>
          <a:prstGeom prst="roundRect">
            <a:avLst>
              <a:gd name="adj" fmla="val 22500"/>
            </a:avLst>
          </a:prstGeom>
          <a:solidFill>
            <a:srgbClr val="AB1802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代码复用</a:t>
            </a:r>
          </a:p>
        </p:txBody>
      </p:sp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Custom Elements</a:t>
            </a:r>
          </a:p>
        </p:txBody>
      </p:sp>
      <p:sp>
        <p:nvSpPr>
          <p:cNvPr id="420" name="Shape 4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700"/>
              <a:t>Vue组件</a:t>
            </a:r>
            <a:endParaRPr sz="2700"/>
          </a:p>
          <a:p>
            <a:pPr lvl="1">
              <a:defRPr sz="1800"/>
            </a:pPr>
            <a:r>
              <a:rPr sz="2700"/>
              <a:t>生命周期</a:t>
            </a:r>
            <a:endParaRPr sz="2700"/>
          </a:p>
          <a:p>
            <a:pPr lvl="1">
              <a:defRPr sz="1800"/>
            </a:pPr>
            <a:r>
              <a:rPr sz="2700"/>
              <a:t>组件注册方式</a:t>
            </a:r>
            <a:endParaRPr sz="2700"/>
          </a:p>
          <a:p>
            <a:pPr lvl="1">
              <a:defRPr sz="1800"/>
            </a:pPr>
            <a:r>
              <a:rPr sz="2700"/>
              <a:t>组件的构造方法</a:t>
            </a:r>
          </a:p>
        </p:txBody>
      </p:sp>
      <p:pic>
        <p:nvPicPr>
          <p:cNvPr id="42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42100" y="3346450"/>
            <a:ext cx="5486401" cy="4787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HTML Templates</a:t>
            </a:r>
          </a:p>
        </p:txBody>
      </p:sp>
      <p:sp>
        <p:nvSpPr>
          <p:cNvPr id="424" name="Shape 424"/>
          <p:cNvSpPr/>
          <p:nvPr>
            <p:ph type="body" idx="1"/>
          </p:nvPr>
        </p:nvSpPr>
        <p:spPr>
          <a:xfrm>
            <a:off x="952500" y="2603500"/>
            <a:ext cx="5334000" cy="26289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700"/>
              <a:t>Vue 基于 DOM 解析 方式解析 templates</a:t>
            </a:r>
            <a:endParaRPr sz="2700"/>
          </a:p>
          <a:p>
            <a:pPr lvl="0">
              <a:defRPr sz="1800"/>
            </a:pPr>
            <a:r>
              <a:rPr sz="2700"/>
              <a:t>Scrat 提供 __inline() 进行粘合</a:t>
            </a:r>
          </a:p>
        </p:txBody>
      </p:sp>
      <p:pic>
        <p:nvPicPr>
          <p:cNvPr id="42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2716" y="5416549"/>
            <a:ext cx="3771901" cy="410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23866" y="5526616"/>
            <a:ext cx="3962401" cy="3035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HTML Imports</a:t>
            </a:r>
          </a:p>
        </p:txBody>
      </p:sp>
      <p:sp>
        <p:nvSpPr>
          <p:cNvPr id="429" name="Shape 4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模块加载器 Scrat.js 实现组件模块的导入</a:t>
            </a:r>
          </a:p>
        </p:txBody>
      </p:sp>
      <p:sp>
        <p:nvSpPr>
          <p:cNvPr id="430" name="Shape 430"/>
          <p:cNvSpPr/>
          <p:nvPr/>
        </p:nvSpPr>
        <p:spPr>
          <a:xfrm>
            <a:off x="1958975" y="2806699"/>
            <a:ext cx="4080934" cy="1574801"/>
          </a:xfrm>
          <a:prstGeom prst="roundRect">
            <a:avLst>
              <a:gd name="adj" fmla="val 18108"/>
            </a:avLst>
          </a:prstGeom>
          <a:solidFill>
            <a:srgbClr val="AB1802">
              <a:alpha val="8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以JS文件作为模块入口</a:t>
            </a:r>
            <a:endParaRPr sz="2600">
              <a:solidFill>
                <a:srgbClr val="FFFFFF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>
              <a:defRPr sz="1800"/>
            </a:pPr>
            <a:r>
              <a:rPr sz="26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require(‘component’)</a:t>
            </a:r>
          </a:p>
        </p:txBody>
      </p:sp>
      <p:pic>
        <p:nvPicPr>
          <p:cNvPr id="43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0700" y="1524000"/>
            <a:ext cx="3937000" cy="4140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>
            <p:ph type="title"/>
          </p:nvPr>
        </p:nvSpPr>
        <p:spPr>
          <a:xfrm>
            <a:off x="1269999" y="7768166"/>
            <a:ext cx="10464801" cy="1422401"/>
          </a:xfrm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 lvl="0">
              <a:defRPr sz="1800"/>
            </a:pPr>
            <a:r>
              <a:rPr sz="6800"/>
              <a:t>工具箱里的积木，是这样的</a:t>
            </a:r>
          </a:p>
        </p:txBody>
      </p:sp>
      <p:sp>
        <p:nvSpPr>
          <p:cNvPr id="434" name="Shape 434"/>
          <p:cNvSpPr/>
          <p:nvPr>
            <p:ph type="body" idx="1"/>
          </p:nvPr>
        </p:nvSpPr>
        <p:spPr>
          <a:xfrm>
            <a:off x="5913966" y="1043516"/>
            <a:ext cx="5334001" cy="6286501"/>
          </a:xfrm>
          <a:prstGeom prst="rect">
            <a:avLst/>
          </a:prstGeom>
        </p:spPr>
        <p:txBody>
          <a:bodyPr anchor="ctr"/>
          <a:lstStyle/>
          <a:p>
            <a:pPr lvl="0" marL="330653" indent="-330653" algn="l">
              <a:spcBef>
                <a:spcPts val="3200"/>
              </a:spcBef>
              <a:buSzPct val="75000"/>
              <a:buChar char="•"/>
              <a:defRPr sz="1800"/>
            </a:pPr>
            <a:r>
              <a:rPr b="1" sz="2700">
                <a:solidFill>
                  <a:srgbClr val="0365C0"/>
                </a:solidFill>
              </a:rPr>
              <a:t>p-*</a:t>
            </a:r>
            <a:r>
              <a:rPr sz="2700"/>
              <a:t>  页面组件</a:t>
            </a:r>
            <a:endParaRPr sz="2700"/>
          </a:p>
          <a:p>
            <a:pPr lvl="0" marL="330653" indent="-330653" algn="l">
              <a:spcBef>
                <a:spcPts val="3200"/>
              </a:spcBef>
              <a:buSzPct val="75000"/>
              <a:buChar char="•"/>
              <a:defRPr sz="1800"/>
            </a:pPr>
            <a:r>
              <a:rPr b="1" sz="2700">
                <a:solidFill>
                  <a:srgbClr val="00882B"/>
                </a:solidFill>
              </a:rPr>
              <a:t>c-*</a:t>
            </a:r>
            <a:r>
              <a:rPr sz="2700"/>
              <a:t>  UI基本组件</a:t>
            </a:r>
            <a:endParaRPr sz="2700"/>
          </a:p>
          <a:p>
            <a:pPr lvl="0" marL="330653" indent="-330653" algn="l">
              <a:spcBef>
                <a:spcPts val="3200"/>
              </a:spcBef>
              <a:buSzPct val="75000"/>
              <a:buChar char="•"/>
              <a:defRPr sz="1800"/>
            </a:pPr>
            <a:r>
              <a:rPr b="1" sz="2700">
                <a:solidFill>
                  <a:srgbClr val="DE6A10"/>
                </a:solidFill>
              </a:rPr>
              <a:t>d-*</a:t>
            </a:r>
            <a:r>
              <a:rPr sz="2700"/>
              <a:t>  directive 模块</a:t>
            </a:r>
            <a:endParaRPr sz="2700"/>
          </a:p>
          <a:p>
            <a:pPr lvl="0" marL="330653" indent="-330653" algn="l">
              <a:spcBef>
                <a:spcPts val="3200"/>
              </a:spcBef>
              <a:buSzPct val="75000"/>
              <a:buChar char="•"/>
              <a:defRPr sz="1800"/>
            </a:pPr>
            <a:r>
              <a:rPr b="1" sz="2700">
                <a:solidFill>
                  <a:srgbClr val="773F9B"/>
                </a:solidFill>
              </a:rPr>
              <a:t>f-*</a:t>
            </a:r>
            <a:r>
              <a:rPr sz="2700"/>
              <a:t>   filter 模块</a:t>
            </a:r>
            <a:endParaRPr sz="2700"/>
          </a:p>
          <a:p>
            <a:pPr lvl="0" marL="330653" indent="-330653" algn="l">
              <a:spcBef>
                <a:spcPts val="3200"/>
              </a:spcBef>
              <a:buSzPct val="75000"/>
              <a:buChar char="•"/>
              <a:defRPr sz="1800"/>
            </a:pPr>
            <a:r>
              <a:rPr b="1" sz="2700">
                <a:solidFill>
                  <a:srgbClr val="C3971A"/>
                </a:solidFill>
              </a:rPr>
              <a:t>*</a:t>
            </a:r>
            <a:r>
              <a:rPr sz="2700"/>
              <a:t>     其它功能模块</a:t>
            </a:r>
          </a:p>
        </p:txBody>
      </p:sp>
      <p:pic>
        <p:nvPicPr>
          <p:cNvPr id="43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8033" y="3113616"/>
            <a:ext cx="2209801" cy="2146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3216" y="2565400"/>
            <a:ext cx="2273301" cy="1371601"/>
          </a:xfrm>
          <a:prstGeom prst="rect">
            <a:avLst/>
          </a:prstGeom>
          <a:ln w="12700">
            <a:miter lim="400000"/>
          </a:ln>
        </p:spPr>
      </p:pic>
      <p:sp>
        <p:nvSpPr>
          <p:cNvPr id="438" name="Shape 438"/>
          <p:cNvSpPr/>
          <p:nvPr>
            <p:ph type="title" idx="4294967295"/>
          </p:nvPr>
        </p:nvSpPr>
        <p:spPr>
          <a:xfrm>
            <a:off x="1270000" y="7768166"/>
            <a:ext cx="10464800" cy="1422401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vue组件模块</a:t>
            </a:r>
          </a:p>
        </p:txBody>
      </p:sp>
      <p:pic>
        <p:nvPicPr>
          <p:cNvPr id="439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01733" y="2247899"/>
            <a:ext cx="5994401" cy="9906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440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20783" y="3721100"/>
            <a:ext cx="5956301" cy="23114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443" name="Shape 443"/>
          <p:cNvSpPr/>
          <p:nvPr/>
        </p:nvSpPr>
        <p:spPr>
          <a:xfrm>
            <a:off x="3321050" y="2741929"/>
            <a:ext cx="2080260" cy="629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1222" y="21600"/>
                </a:lnTo>
                <a:lnTo>
                  <a:pt x="11222" y="0"/>
                </a:lnTo>
                <a:lnTo>
                  <a:pt x="21600" y="0"/>
                </a:lnTo>
              </a:path>
            </a:pathLst>
          </a:custGeom>
          <a:ln w="25400">
            <a:solidFill>
              <a:srgbClr val="773F9B"/>
            </a:solidFill>
            <a:miter lim="400000"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444" name="Shape 444"/>
          <p:cNvSpPr/>
          <p:nvPr/>
        </p:nvSpPr>
        <p:spPr>
          <a:xfrm>
            <a:off x="3286760" y="3778250"/>
            <a:ext cx="2133600" cy="1098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1289" y="0"/>
                </a:lnTo>
                <a:lnTo>
                  <a:pt x="11289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773F9B"/>
            </a:solidFill>
            <a:miter lim="400000"/>
            <a:tailEnd type="triangle"/>
          </a:ln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48100" y="7131556"/>
            <a:ext cx="2993200" cy="2622044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1270000" y="6362700"/>
            <a:ext cx="10464800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–工程师心声</a:t>
            </a:r>
          </a:p>
        </p:txBody>
      </p:sp>
      <p:sp>
        <p:nvSpPr>
          <p:cNvPr id="62" name="Shape 62"/>
          <p:cNvSpPr/>
          <p:nvPr/>
        </p:nvSpPr>
        <p:spPr>
          <a:xfrm>
            <a:off x="1270000" y="3967857"/>
            <a:ext cx="10464800" cy="1284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800"/>
              <a:t>“我们希望能像 </a:t>
            </a:r>
            <a:r>
              <a:rPr sz="3800">
                <a:solidFill>
                  <a:srgbClr val="D7620E"/>
                </a:solidFill>
              </a:rPr>
              <a:t>搭积木</a:t>
            </a:r>
            <a:r>
              <a:rPr sz="3800"/>
              <a:t> 一样开发和维护系统，最终通过 </a:t>
            </a:r>
            <a:r>
              <a:rPr b="1" sz="3800">
                <a:solidFill>
                  <a:srgbClr val="D7620E"/>
                </a:solidFill>
              </a:rPr>
              <a:t>组装模块 </a:t>
            </a:r>
            <a:r>
              <a:rPr sz="3800"/>
              <a:t>得到一个完整的应用。”</a:t>
            </a:r>
          </a:p>
        </p:txBody>
      </p:sp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/>
          <p:nvPr>
            <p:ph type="title"/>
          </p:nvPr>
        </p:nvSpPr>
        <p:spPr>
          <a:xfrm>
            <a:off x="1270000" y="7632700"/>
            <a:ext cx="10464800" cy="14224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使用组件</a:t>
            </a:r>
          </a:p>
        </p:txBody>
      </p:sp>
      <p:pic>
        <p:nvPicPr>
          <p:cNvPr id="44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7350" y="3016250"/>
            <a:ext cx="2171700" cy="1155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8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0383" y="2334683"/>
            <a:ext cx="5956301" cy="92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98633" y="3500966"/>
            <a:ext cx="6019801" cy="3606801"/>
          </a:xfrm>
          <a:prstGeom prst="rect">
            <a:avLst/>
          </a:prstGeom>
          <a:ln w="12700">
            <a:miter lim="400000"/>
          </a:ln>
        </p:spPr>
      </p:pic>
      <p:sp>
        <p:nvSpPr>
          <p:cNvPr id="454" name="Shape 454"/>
          <p:cNvSpPr/>
          <p:nvPr/>
        </p:nvSpPr>
        <p:spPr>
          <a:xfrm>
            <a:off x="4946650" y="2797810"/>
            <a:ext cx="1083310" cy="1029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9724" y="21600"/>
                </a:lnTo>
                <a:lnTo>
                  <a:pt x="9724" y="0"/>
                </a:lnTo>
                <a:lnTo>
                  <a:pt x="21600" y="0"/>
                </a:lnTo>
              </a:path>
            </a:pathLst>
          </a:custGeom>
          <a:ln w="25400">
            <a:solidFill>
              <a:srgbClr val="773F9B"/>
            </a:solidFill>
            <a:miter lim="400000"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455" name="Shape 455"/>
          <p:cNvSpPr/>
          <p:nvPr/>
        </p:nvSpPr>
        <p:spPr>
          <a:xfrm>
            <a:off x="4860290" y="4064000"/>
            <a:ext cx="1137920" cy="1239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896" y="0"/>
                </a:lnTo>
                <a:lnTo>
                  <a:pt x="10896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773F9B"/>
            </a:solidFill>
            <a:miter lim="400000"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452" name="Shape 452"/>
          <p:cNvSpPr/>
          <p:nvPr/>
        </p:nvSpPr>
        <p:spPr>
          <a:xfrm>
            <a:off x="6460066" y="2696633"/>
            <a:ext cx="876301" cy="228601"/>
          </a:xfrm>
          <a:prstGeom prst="rect">
            <a:avLst/>
          </a:pr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456" name="Shape 456"/>
          <p:cNvSpPr/>
          <p:nvPr/>
        </p:nvSpPr>
        <p:spPr>
          <a:xfrm>
            <a:off x="4142740" y="1705610"/>
            <a:ext cx="2754630" cy="16230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3014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</a:path>
            </a:pathLst>
          </a:custGeom>
          <a:ln w="25400">
            <a:solidFill>
              <a:srgbClr val="C82506"/>
            </a:solidFill>
            <a:miter lim="400000"/>
            <a:tailEnd type="triangle"/>
          </a:ln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小演示</a:t>
            </a:r>
          </a:p>
        </p:txBody>
      </p:sp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SCRAT模块化开发框架</a:t>
            </a:r>
          </a:p>
        </p:txBody>
      </p:sp>
      <p:pic>
        <p:nvPicPr>
          <p:cNvPr id="46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450" y="4585758"/>
            <a:ext cx="4940300" cy="154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1250" y="6247341"/>
            <a:ext cx="5092700" cy="157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6650" y="8048625"/>
            <a:ext cx="5041900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464" name="Shape 464"/>
          <p:cNvSpPr/>
          <p:nvPr/>
        </p:nvSpPr>
        <p:spPr>
          <a:xfrm>
            <a:off x="7128933" y="4957741"/>
            <a:ext cx="3771901" cy="557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开发部署过程改进</a:t>
            </a:r>
          </a:p>
        </p:txBody>
      </p:sp>
      <p:sp>
        <p:nvSpPr>
          <p:cNvPr id="465" name="Shape 465"/>
          <p:cNvSpPr/>
          <p:nvPr/>
        </p:nvSpPr>
        <p:spPr>
          <a:xfrm>
            <a:off x="7162800" y="6781778"/>
            <a:ext cx="3314700" cy="557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组件化开发探索</a:t>
            </a:r>
          </a:p>
        </p:txBody>
      </p:sp>
      <p:sp>
        <p:nvSpPr>
          <p:cNvPr id="466" name="Shape 466"/>
          <p:cNvSpPr/>
          <p:nvPr/>
        </p:nvSpPr>
        <p:spPr>
          <a:xfrm>
            <a:off x="7145866" y="8557662"/>
            <a:ext cx="4686301" cy="557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运营平台与模块化开发</a:t>
            </a:r>
          </a:p>
        </p:txBody>
      </p:sp>
      <p:pic>
        <p:nvPicPr>
          <p:cNvPr id="467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4100" y="2962275"/>
            <a:ext cx="5054600" cy="1536700"/>
          </a:xfrm>
          <a:prstGeom prst="rect">
            <a:avLst/>
          </a:prstGeom>
          <a:ln w="12700">
            <a:miter lim="400000"/>
          </a:ln>
        </p:spPr>
      </p:pic>
      <p:sp>
        <p:nvSpPr>
          <p:cNvPr id="468" name="Shape 468"/>
          <p:cNvSpPr/>
          <p:nvPr/>
        </p:nvSpPr>
        <p:spPr>
          <a:xfrm>
            <a:off x="7128933" y="3311503"/>
            <a:ext cx="2857501" cy="55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工程师的心声</a:t>
            </a:r>
          </a:p>
        </p:txBody>
      </p:sp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>
            <p:ph type="title"/>
          </p:nvPr>
        </p:nvSpPr>
        <p:spPr>
          <a:xfrm>
            <a:off x="1270000" y="7514166"/>
            <a:ext cx="10464800" cy="14224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导航运营后台</a:t>
            </a:r>
          </a:p>
        </p:txBody>
      </p:sp>
      <p:pic>
        <p:nvPicPr>
          <p:cNvPr id="47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54833" y="7893050"/>
            <a:ext cx="1600201" cy="173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2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3578" y="362743"/>
            <a:ext cx="10357755" cy="64625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/>
          <p:nvPr>
            <p:ph type="title"/>
          </p:nvPr>
        </p:nvSpPr>
        <p:spPr>
          <a:xfrm>
            <a:off x="1574800" y="520699"/>
            <a:ext cx="10464801" cy="14224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为运营后台增加功能</a:t>
            </a:r>
          </a:p>
        </p:txBody>
      </p:sp>
      <p:pic>
        <p:nvPicPr>
          <p:cNvPr id="47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43733" y="7727950"/>
            <a:ext cx="1930401" cy="2070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6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41183" y="6015566"/>
            <a:ext cx="7378701" cy="2336801"/>
          </a:xfrm>
          <a:prstGeom prst="rect">
            <a:avLst/>
          </a:prstGeom>
          <a:ln w="12700">
            <a:miter lim="400000"/>
          </a:ln>
        </p:spPr>
      </p:pic>
      <p:sp>
        <p:nvSpPr>
          <p:cNvPr id="477" name="Shape 477"/>
          <p:cNvSpPr/>
          <p:nvPr>
            <p:ph type="body" idx="1"/>
          </p:nvPr>
        </p:nvSpPr>
        <p:spPr>
          <a:xfrm>
            <a:off x="3691466" y="2715683"/>
            <a:ext cx="6231468" cy="2527301"/>
          </a:xfrm>
          <a:prstGeom prst="rect">
            <a:avLst/>
          </a:prstGeom>
        </p:spPr>
        <p:txBody>
          <a:bodyPr anchor="ctr"/>
          <a:lstStyle/>
          <a:p>
            <a:pPr lvl="0" marL="330653" indent="-330653" algn="l">
              <a:spcBef>
                <a:spcPts val="3200"/>
              </a:spcBef>
              <a:buSzPct val="75000"/>
              <a:buChar char="•"/>
              <a:defRPr sz="1800"/>
            </a:pPr>
            <a:r>
              <a:rPr sz="2700"/>
              <a:t>为运营后台增加分模块配置页面支持</a:t>
            </a:r>
            <a:endParaRPr sz="2700"/>
          </a:p>
          <a:p>
            <a:pPr lvl="0" marL="330653" indent="-330653" algn="l">
              <a:spcBef>
                <a:spcPts val="3200"/>
              </a:spcBef>
              <a:buSzPct val="75000"/>
              <a:buChar char="•"/>
              <a:defRPr sz="1800"/>
            </a:pPr>
            <a:r>
              <a:rPr sz="2700"/>
              <a:t>引入条件树，支持分条件编写模块</a:t>
            </a:r>
            <a:endParaRPr sz="2700"/>
          </a:p>
          <a:p>
            <a:pPr lvl="0" marL="330653" indent="-330653" algn="l">
              <a:spcBef>
                <a:spcPts val="3200"/>
              </a:spcBef>
              <a:buSzPct val="75000"/>
              <a:buChar char="•"/>
              <a:defRPr sz="1800"/>
            </a:pPr>
            <a:r>
              <a:rPr sz="2700"/>
              <a:t>HTML 拆分为片段，可独立编辑</a:t>
            </a:r>
          </a:p>
        </p:txBody>
      </p:sp>
    </p:spTree>
  </p:cSld>
  <p:clrMapOvr>
    <a:masterClrMapping/>
  </p:clrMapOvr>
  <p:transition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/>
          <p:nvPr>
            <p:ph type="title"/>
          </p:nvPr>
        </p:nvSpPr>
        <p:spPr>
          <a:xfrm>
            <a:off x="1574800" y="5207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但是...</a:t>
            </a:r>
          </a:p>
        </p:txBody>
      </p:sp>
      <p:sp>
        <p:nvSpPr>
          <p:cNvPr id="480" name="Shape 480"/>
          <p:cNvSpPr/>
          <p:nvPr>
            <p:ph type="body" idx="1"/>
          </p:nvPr>
        </p:nvSpPr>
        <p:spPr>
          <a:xfrm>
            <a:off x="3691466" y="2637366"/>
            <a:ext cx="6231468" cy="2984501"/>
          </a:xfrm>
          <a:prstGeom prst="rect">
            <a:avLst/>
          </a:prstGeom>
        </p:spPr>
        <p:txBody>
          <a:bodyPr anchor="ctr"/>
          <a:lstStyle/>
          <a:p>
            <a:pPr lvl="0" marL="330653" indent="-330653" algn="l">
              <a:spcBef>
                <a:spcPts val="3200"/>
              </a:spcBef>
              <a:buSzPct val="75000"/>
              <a:buChar char="•"/>
              <a:defRPr sz="1800"/>
            </a:pPr>
            <a:r>
              <a:rPr sz="2700"/>
              <a:t>数据模板耦合，运营直接改代码</a:t>
            </a:r>
            <a:endParaRPr sz="2700"/>
          </a:p>
          <a:p>
            <a:pPr lvl="0" marL="330653" indent="-330653" algn="l">
              <a:spcBef>
                <a:spcPts val="3200"/>
              </a:spcBef>
              <a:buSzPct val="75000"/>
              <a:buChar char="•"/>
              <a:defRPr sz="1800"/>
            </a:pPr>
            <a:r>
              <a:rPr sz="2700"/>
              <a:t>只支持 HTML 模块化，样式脚本冗余</a:t>
            </a:r>
            <a:endParaRPr sz="2700"/>
          </a:p>
          <a:p>
            <a:pPr lvl="0" marL="330653" indent="-330653" algn="l">
              <a:spcBef>
                <a:spcPts val="3200"/>
              </a:spcBef>
              <a:buSzPct val="75000"/>
              <a:buChar char="•"/>
              <a:defRPr sz="1800"/>
            </a:pPr>
            <a:r>
              <a:rPr sz="2700"/>
              <a:t>代码片段化，无法进行版本管理</a:t>
            </a:r>
            <a:endParaRPr sz="2700"/>
          </a:p>
          <a:p>
            <a:pPr lvl="0" marL="330653" indent="-330653" algn="l">
              <a:spcBef>
                <a:spcPts val="3200"/>
              </a:spcBef>
              <a:buSzPct val="75000"/>
              <a:buChar char="•"/>
              <a:defRPr sz="1800"/>
            </a:pPr>
            <a:r>
              <a:rPr sz="2700"/>
              <a:t>条件分支多，调试困难</a:t>
            </a:r>
          </a:p>
        </p:txBody>
      </p:sp>
      <p:pic>
        <p:nvPicPr>
          <p:cNvPr id="48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7850" y="5842000"/>
            <a:ext cx="7378701" cy="233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6899" y="7683500"/>
            <a:ext cx="2159001" cy="215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问题</a:t>
            </a:r>
          </a:p>
        </p:txBody>
      </p:sp>
      <p:pic>
        <p:nvPicPr>
          <p:cNvPr id="48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1249" y="3873500"/>
            <a:ext cx="3162301" cy="3733801"/>
          </a:xfrm>
          <a:prstGeom prst="rect">
            <a:avLst/>
          </a:prstGeom>
          <a:ln w="12700">
            <a:miter lim="400000"/>
          </a:ln>
        </p:spPr>
      </p:pic>
      <p:sp>
        <p:nvSpPr>
          <p:cNvPr id="486" name="Shape 486"/>
          <p:cNvSpPr/>
          <p:nvPr>
            <p:ph type="body" idx="1"/>
          </p:nvPr>
        </p:nvSpPr>
        <p:spPr>
          <a:xfrm>
            <a:off x="8250766" y="2336799"/>
            <a:ext cx="3759201" cy="3069168"/>
          </a:xfrm>
          <a:prstGeom prst="rect">
            <a:avLst/>
          </a:prstGeom>
        </p:spPr>
        <p:txBody>
          <a:bodyPr/>
          <a:lstStyle/>
          <a:p>
            <a:pPr lvl="0" marL="0" indent="0">
              <a:spcBef>
                <a:spcPts val="0"/>
              </a:spcBef>
              <a:buSzTx/>
              <a:buNone/>
              <a:defRPr sz="1800"/>
            </a:pPr>
            <a:r>
              <a:rPr sz="6000"/>
              <a:t>开发阶段</a:t>
            </a:r>
            <a:endParaRPr sz="6000"/>
          </a:p>
          <a:p>
            <a:pPr lvl="0" marL="333375" indent="-333375">
              <a:spcBef>
                <a:spcPts val="1600"/>
              </a:spcBef>
              <a:defRPr sz="1800"/>
            </a:pPr>
            <a:r>
              <a:rPr sz="2500"/>
              <a:t>代码的组织性</a:t>
            </a:r>
            <a:endParaRPr sz="2500"/>
          </a:p>
          <a:p>
            <a:pPr lvl="0" marL="333375" indent="-333375">
              <a:spcBef>
                <a:spcPts val="1600"/>
              </a:spcBef>
              <a:defRPr sz="1800"/>
            </a:pPr>
            <a:r>
              <a:rPr sz="2500"/>
              <a:t>规范性</a:t>
            </a:r>
            <a:endParaRPr sz="2500"/>
          </a:p>
          <a:p>
            <a:pPr lvl="0" marL="333375" indent="-333375">
              <a:spcBef>
                <a:spcPts val="1600"/>
              </a:spcBef>
              <a:defRPr sz="1800"/>
            </a:pPr>
            <a:r>
              <a:rPr sz="2500"/>
              <a:t>开发体验</a:t>
            </a:r>
          </a:p>
        </p:txBody>
      </p:sp>
    </p:spTree>
  </p:cSld>
  <p:clrMapOvr>
    <a:masterClrMapping/>
  </p:clrMapOvr>
  <p:transition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问题</a:t>
            </a:r>
          </a:p>
        </p:txBody>
      </p:sp>
      <p:pic>
        <p:nvPicPr>
          <p:cNvPr id="48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1250" y="3873500"/>
            <a:ext cx="3162300" cy="3733800"/>
          </a:xfrm>
          <a:prstGeom prst="rect">
            <a:avLst/>
          </a:prstGeom>
          <a:ln w="12700">
            <a:miter lim="400000"/>
          </a:ln>
        </p:spPr>
      </p:pic>
      <p:sp>
        <p:nvSpPr>
          <p:cNvPr id="490" name="Shape 490"/>
          <p:cNvSpPr/>
          <p:nvPr>
            <p:ph type="body" idx="1"/>
          </p:nvPr>
        </p:nvSpPr>
        <p:spPr>
          <a:xfrm>
            <a:off x="8250766" y="2336800"/>
            <a:ext cx="3759201" cy="3069167"/>
          </a:xfrm>
          <a:prstGeom prst="rect">
            <a:avLst/>
          </a:prstGeom>
        </p:spPr>
        <p:txBody>
          <a:bodyPr/>
          <a:lstStyle/>
          <a:p>
            <a:pPr lvl="0" marL="0" indent="0">
              <a:spcBef>
                <a:spcPts val="0"/>
              </a:spcBef>
              <a:buSzTx/>
              <a:buNone/>
              <a:defRPr sz="1800"/>
            </a:pPr>
            <a:r>
              <a:rPr sz="6000"/>
              <a:t>开发阶段</a:t>
            </a:r>
            <a:endParaRPr sz="6000"/>
          </a:p>
          <a:p>
            <a:pPr lvl="0" marL="333375" indent="-333375">
              <a:spcBef>
                <a:spcPts val="1600"/>
              </a:spcBef>
              <a:defRPr sz="1800"/>
            </a:pPr>
            <a:r>
              <a:rPr sz="2500"/>
              <a:t>代码的组织性</a:t>
            </a:r>
            <a:endParaRPr sz="2500"/>
          </a:p>
          <a:p>
            <a:pPr lvl="0" marL="333375" indent="-333375">
              <a:spcBef>
                <a:spcPts val="1600"/>
              </a:spcBef>
              <a:defRPr sz="1800"/>
            </a:pPr>
            <a:r>
              <a:rPr sz="2500"/>
              <a:t>规范性</a:t>
            </a:r>
            <a:endParaRPr sz="2500"/>
          </a:p>
          <a:p>
            <a:pPr lvl="0" marL="333375" indent="-333375">
              <a:spcBef>
                <a:spcPts val="1600"/>
              </a:spcBef>
              <a:defRPr sz="1800"/>
            </a:pPr>
            <a:r>
              <a:rPr sz="2500"/>
              <a:t>开发体验</a:t>
            </a:r>
          </a:p>
        </p:txBody>
      </p:sp>
      <p:sp>
        <p:nvSpPr>
          <p:cNvPr id="491" name="Shape 491"/>
          <p:cNvSpPr/>
          <p:nvPr/>
        </p:nvSpPr>
        <p:spPr>
          <a:xfrm>
            <a:off x="8250766" y="6100233"/>
            <a:ext cx="3759201" cy="3069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defRPr sz="1800"/>
            </a:pPr>
            <a:r>
              <a:rPr sz="6000"/>
              <a:t>上线后</a:t>
            </a:r>
            <a:endParaRPr sz="6000"/>
          </a:p>
          <a:p>
            <a:pPr lvl="0" marL="333375" indent="-333375" algn="l">
              <a:spcBef>
                <a:spcPts val="1600"/>
              </a:spcBef>
              <a:buSzPct val="75000"/>
              <a:buChar char="•"/>
              <a:defRPr sz="1800"/>
            </a:pPr>
            <a:r>
              <a:rPr sz="2500"/>
              <a:t>可用性</a:t>
            </a:r>
            <a:endParaRPr sz="2500"/>
          </a:p>
          <a:p>
            <a:pPr lvl="0" marL="333375" indent="-333375" algn="l">
              <a:spcBef>
                <a:spcPts val="1600"/>
              </a:spcBef>
              <a:buSzPct val="75000"/>
              <a:buChar char="•"/>
              <a:defRPr sz="1800"/>
            </a:pPr>
            <a:r>
              <a:rPr sz="2500"/>
              <a:t>加载速度</a:t>
            </a:r>
            <a:endParaRPr sz="2500"/>
          </a:p>
          <a:p>
            <a:pPr lvl="0" marL="333375" indent="-333375" algn="l">
              <a:spcBef>
                <a:spcPts val="1600"/>
              </a:spcBef>
              <a:buSzPct val="75000"/>
              <a:buChar char="•"/>
              <a:defRPr sz="1800"/>
            </a:pPr>
            <a:r>
              <a:rPr sz="2500"/>
              <a:t>内容质量</a:t>
            </a:r>
          </a:p>
        </p:txBody>
      </p:sp>
    </p:spTree>
  </p:cSld>
  <p:clrMapOvr>
    <a:masterClrMapping/>
  </p:clrMapOvr>
  <p:transition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问题</a:t>
            </a:r>
          </a:p>
        </p:txBody>
      </p:sp>
      <p:pic>
        <p:nvPicPr>
          <p:cNvPr id="49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1250" y="3873500"/>
            <a:ext cx="3162300" cy="3733800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Shape 495"/>
          <p:cNvSpPr/>
          <p:nvPr>
            <p:ph type="body" idx="1"/>
          </p:nvPr>
        </p:nvSpPr>
        <p:spPr>
          <a:xfrm>
            <a:off x="8250766" y="2332566"/>
            <a:ext cx="3759201" cy="3069168"/>
          </a:xfrm>
          <a:prstGeom prst="rect">
            <a:avLst/>
          </a:prstGeom>
        </p:spPr>
        <p:txBody>
          <a:bodyPr/>
          <a:lstStyle/>
          <a:p>
            <a:pPr lvl="0" marL="0" indent="0">
              <a:spcBef>
                <a:spcPts val="0"/>
              </a:spcBef>
              <a:buSzTx/>
              <a:buNone/>
              <a:defRPr sz="1800"/>
            </a:pPr>
            <a:r>
              <a:rPr sz="6000"/>
              <a:t>开发阶段</a:t>
            </a:r>
            <a:endParaRPr sz="6000"/>
          </a:p>
          <a:p>
            <a:pPr lvl="0" marL="333375" indent="-333375">
              <a:spcBef>
                <a:spcPts val="1600"/>
              </a:spcBef>
              <a:defRPr sz="1800"/>
            </a:pPr>
            <a:r>
              <a:rPr sz="2500"/>
              <a:t>代码的组织性</a:t>
            </a:r>
            <a:endParaRPr sz="2500"/>
          </a:p>
          <a:p>
            <a:pPr lvl="0" marL="333375" indent="-333375">
              <a:spcBef>
                <a:spcPts val="1600"/>
              </a:spcBef>
              <a:defRPr sz="1800"/>
            </a:pPr>
            <a:r>
              <a:rPr sz="2500"/>
              <a:t>规范性</a:t>
            </a:r>
            <a:endParaRPr sz="2500"/>
          </a:p>
          <a:p>
            <a:pPr lvl="0" marL="333375" indent="-333375">
              <a:spcBef>
                <a:spcPts val="1600"/>
              </a:spcBef>
              <a:defRPr sz="1800"/>
            </a:pPr>
            <a:r>
              <a:rPr sz="2500"/>
              <a:t>开发体验</a:t>
            </a:r>
          </a:p>
        </p:txBody>
      </p:sp>
      <p:sp>
        <p:nvSpPr>
          <p:cNvPr id="496" name="Shape 496"/>
          <p:cNvSpPr/>
          <p:nvPr/>
        </p:nvSpPr>
        <p:spPr>
          <a:xfrm>
            <a:off x="8250766" y="6100233"/>
            <a:ext cx="3759201" cy="3069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defRPr sz="1800"/>
            </a:pPr>
            <a:r>
              <a:rPr sz="6000"/>
              <a:t>上线后</a:t>
            </a:r>
            <a:endParaRPr sz="6000"/>
          </a:p>
          <a:p>
            <a:pPr lvl="0" marL="333375" indent="-333375" algn="l">
              <a:spcBef>
                <a:spcPts val="1600"/>
              </a:spcBef>
              <a:buSzPct val="75000"/>
              <a:buChar char="•"/>
              <a:defRPr sz="1800"/>
            </a:pPr>
            <a:r>
              <a:rPr sz="2500"/>
              <a:t>可用性</a:t>
            </a:r>
            <a:endParaRPr sz="2500"/>
          </a:p>
          <a:p>
            <a:pPr lvl="0" marL="333375" indent="-333375" algn="l">
              <a:spcBef>
                <a:spcPts val="1600"/>
              </a:spcBef>
              <a:buSzPct val="75000"/>
              <a:buChar char="•"/>
              <a:defRPr sz="1800"/>
            </a:pPr>
            <a:r>
              <a:rPr sz="2500"/>
              <a:t>加载速度</a:t>
            </a:r>
            <a:endParaRPr sz="2500"/>
          </a:p>
          <a:p>
            <a:pPr lvl="0" marL="333375" indent="-333375" algn="l">
              <a:spcBef>
                <a:spcPts val="1600"/>
              </a:spcBef>
              <a:buSzPct val="75000"/>
              <a:buChar char="•"/>
              <a:defRPr sz="1800"/>
            </a:pPr>
            <a:r>
              <a:rPr sz="2500"/>
              <a:t>内容质量</a:t>
            </a:r>
          </a:p>
        </p:txBody>
      </p:sp>
      <p:sp>
        <p:nvSpPr>
          <p:cNvPr id="497" name="Shape 497"/>
          <p:cNvSpPr/>
          <p:nvPr/>
        </p:nvSpPr>
        <p:spPr>
          <a:xfrm>
            <a:off x="876300" y="6100233"/>
            <a:ext cx="3759201" cy="3069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defRPr sz="1800"/>
            </a:pPr>
            <a:r>
              <a:rPr sz="6000"/>
              <a:t>运营阶段</a:t>
            </a:r>
            <a:endParaRPr sz="6000"/>
          </a:p>
          <a:p>
            <a:pPr lvl="0" marL="333375" indent="-333375" algn="l">
              <a:spcBef>
                <a:spcPts val="1600"/>
              </a:spcBef>
              <a:buSzPct val="75000"/>
              <a:buChar char="•"/>
              <a:defRPr sz="1800"/>
            </a:pPr>
            <a:r>
              <a:rPr sz="2500"/>
              <a:t>概念统一</a:t>
            </a:r>
            <a:endParaRPr sz="2500"/>
          </a:p>
          <a:p>
            <a:pPr lvl="0" marL="333375" indent="-333375" algn="l">
              <a:spcBef>
                <a:spcPts val="1600"/>
              </a:spcBef>
              <a:buSzPct val="75000"/>
              <a:buChar char="•"/>
              <a:defRPr sz="1800"/>
            </a:pPr>
            <a:r>
              <a:rPr sz="2500"/>
              <a:t>技术隔离</a:t>
            </a:r>
            <a:endParaRPr sz="2500"/>
          </a:p>
          <a:p>
            <a:pPr lvl="0" marL="333375" indent="-333375" algn="l">
              <a:spcBef>
                <a:spcPts val="1600"/>
              </a:spcBef>
              <a:buSzPct val="75000"/>
              <a:buChar char="•"/>
              <a:defRPr sz="1800"/>
            </a:pPr>
            <a:r>
              <a:rPr sz="2500"/>
              <a:t>可视化与傻瓜化</a:t>
            </a:r>
          </a:p>
        </p:txBody>
      </p:sp>
    </p:spTree>
  </p:cSld>
  <p:clrMapOvr>
    <a:masterClrMapping/>
  </p:clrMapOvr>
  <p:transition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问题</a:t>
            </a:r>
          </a:p>
        </p:txBody>
      </p:sp>
      <p:pic>
        <p:nvPicPr>
          <p:cNvPr id="50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1250" y="3873500"/>
            <a:ext cx="3162300" cy="3733800"/>
          </a:xfrm>
          <a:prstGeom prst="rect">
            <a:avLst/>
          </a:prstGeom>
          <a:ln w="12700">
            <a:miter lim="400000"/>
          </a:ln>
        </p:spPr>
      </p:pic>
      <p:sp>
        <p:nvSpPr>
          <p:cNvPr id="501" name="Shape 501"/>
          <p:cNvSpPr/>
          <p:nvPr>
            <p:ph type="body" idx="1"/>
          </p:nvPr>
        </p:nvSpPr>
        <p:spPr>
          <a:xfrm>
            <a:off x="8250766" y="2332566"/>
            <a:ext cx="3759201" cy="3069168"/>
          </a:xfrm>
          <a:prstGeom prst="rect">
            <a:avLst/>
          </a:prstGeom>
        </p:spPr>
        <p:txBody>
          <a:bodyPr/>
          <a:lstStyle/>
          <a:p>
            <a:pPr lvl="0" marL="0" indent="0">
              <a:spcBef>
                <a:spcPts val="0"/>
              </a:spcBef>
              <a:buSzTx/>
              <a:buNone/>
              <a:defRPr sz="1800"/>
            </a:pPr>
            <a:r>
              <a:rPr sz="6000"/>
              <a:t>开发阶段</a:t>
            </a:r>
            <a:endParaRPr sz="6000"/>
          </a:p>
          <a:p>
            <a:pPr lvl="0" marL="333375" indent="-333375">
              <a:spcBef>
                <a:spcPts val="1600"/>
              </a:spcBef>
              <a:defRPr sz="1800"/>
            </a:pPr>
            <a:r>
              <a:rPr sz="2500"/>
              <a:t>代码的组织性</a:t>
            </a:r>
            <a:endParaRPr sz="2500"/>
          </a:p>
          <a:p>
            <a:pPr lvl="0" marL="333375" indent="-333375">
              <a:spcBef>
                <a:spcPts val="1600"/>
              </a:spcBef>
              <a:defRPr sz="1800"/>
            </a:pPr>
            <a:r>
              <a:rPr sz="2500"/>
              <a:t>规范性</a:t>
            </a:r>
            <a:endParaRPr sz="2500"/>
          </a:p>
          <a:p>
            <a:pPr lvl="0" marL="333375" indent="-333375">
              <a:spcBef>
                <a:spcPts val="1600"/>
              </a:spcBef>
              <a:defRPr sz="1800"/>
            </a:pPr>
            <a:r>
              <a:rPr sz="2500"/>
              <a:t>开发体验</a:t>
            </a:r>
          </a:p>
        </p:txBody>
      </p:sp>
      <p:sp>
        <p:nvSpPr>
          <p:cNvPr id="502" name="Shape 502"/>
          <p:cNvSpPr/>
          <p:nvPr/>
        </p:nvSpPr>
        <p:spPr>
          <a:xfrm>
            <a:off x="8250766" y="6100233"/>
            <a:ext cx="3759201" cy="3069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defRPr sz="1800"/>
            </a:pPr>
            <a:r>
              <a:rPr sz="6000"/>
              <a:t>上线后</a:t>
            </a:r>
            <a:endParaRPr sz="6000"/>
          </a:p>
          <a:p>
            <a:pPr lvl="0" marL="333375" indent="-333375" algn="l">
              <a:spcBef>
                <a:spcPts val="1600"/>
              </a:spcBef>
              <a:buSzPct val="75000"/>
              <a:buChar char="•"/>
              <a:defRPr sz="1800"/>
            </a:pPr>
            <a:r>
              <a:rPr sz="2500"/>
              <a:t>可用性</a:t>
            </a:r>
            <a:endParaRPr sz="2500"/>
          </a:p>
          <a:p>
            <a:pPr lvl="0" marL="333375" indent="-333375" algn="l">
              <a:spcBef>
                <a:spcPts val="1600"/>
              </a:spcBef>
              <a:buSzPct val="75000"/>
              <a:buChar char="•"/>
              <a:defRPr sz="1800"/>
            </a:pPr>
            <a:r>
              <a:rPr sz="2500"/>
              <a:t>加载速度</a:t>
            </a:r>
            <a:endParaRPr sz="2500"/>
          </a:p>
          <a:p>
            <a:pPr lvl="0" marL="333375" indent="-333375" algn="l">
              <a:spcBef>
                <a:spcPts val="1600"/>
              </a:spcBef>
              <a:buSzPct val="75000"/>
              <a:buChar char="•"/>
              <a:defRPr sz="1800"/>
            </a:pPr>
            <a:r>
              <a:rPr sz="2500"/>
              <a:t>内容质量</a:t>
            </a:r>
          </a:p>
        </p:txBody>
      </p:sp>
      <p:sp>
        <p:nvSpPr>
          <p:cNvPr id="503" name="Shape 503"/>
          <p:cNvSpPr/>
          <p:nvPr/>
        </p:nvSpPr>
        <p:spPr>
          <a:xfrm>
            <a:off x="876300" y="6100233"/>
            <a:ext cx="3759201" cy="3069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defRPr sz="1800"/>
            </a:pPr>
            <a:r>
              <a:rPr sz="6000"/>
              <a:t>运营阶段</a:t>
            </a:r>
            <a:endParaRPr sz="6000"/>
          </a:p>
          <a:p>
            <a:pPr lvl="0" marL="333375" indent="-333375" algn="l">
              <a:spcBef>
                <a:spcPts val="1600"/>
              </a:spcBef>
              <a:buSzPct val="75000"/>
              <a:buChar char="•"/>
              <a:defRPr sz="1800"/>
            </a:pPr>
            <a:r>
              <a:rPr sz="2500"/>
              <a:t>概念统一</a:t>
            </a:r>
            <a:endParaRPr sz="2500"/>
          </a:p>
          <a:p>
            <a:pPr lvl="0" marL="333375" indent="-333375" algn="l">
              <a:spcBef>
                <a:spcPts val="1600"/>
              </a:spcBef>
              <a:buSzPct val="75000"/>
              <a:buChar char="•"/>
              <a:defRPr sz="1800"/>
            </a:pPr>
            <a:r>
              <a:rPr sz="2500"/>
              <a:t>技术隔离</a:t>
            </a:r>
            <a:endParaRPr sz="2500"/>
          </a:p>
          <a:p>
            <a:pPr lvl="0" marL="333375" indent="-333375" algn="l">
              <a:spcBef>
                <a:spcPts val="1600"/>
              </a:spcBef>
              <a:buSzPct val="75000"/>
              <a:buChar char="•"/>
              <a:defRPr sz="1800"/>
            </a:pPr>
            <a:r>
              <a:rPr sz="2500"/>
              <a:t>可视化与傻瓜化</a:t>
            </a:r>
          </a:p>
        </p:txBody>
      </p:sp>
      <p:sp>
        <p:nvSpPr>
          <p:cNvPr id="504" name="Shape 504"/>
          <p:cNvSpPr/>
          <p:nvPr/>
        </p:nvSpPr>
        <p:spPr>
          <a:xfrm>
            <a:off x="876300" y="2484966"/>
            <a:ext cx="3759201" cy="3069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 defTabSz="560831">
              <a:defRPr sz="1800"/>
            </a:pPr>
            <a:r>
              <a:rPr sz="5760"/>
              <a:t>组件化需求</a:t>
            </a:r>
            <a:endParaRPr sz="5760"/>
          </a:p>
          <a:p>
            <a:pPr lvl="0" marL="320040" indent="-320040" algn="l" defTabSz="560831">
              <a:spcBef>
                <a:spcPts val="1500"/>
              </a:spcBef>
              <a:buSzPct val="75000"/>
              <a:buChar char="•"/>
              <a:defRPr sz="1800"/>
            </a:pPr>
            <a:r>
              <a:rPr sz="2400"/>
              <a:t>代码与数据分离</a:t>
            </a:r>
            <a:endParaRPr sz="2400"/>
          </a:p>
          <a:p>
            <a:pPr lvl="0" marL="320040" indent="-320040" algn="l" defTabSz="560831">
              <a:spcBef>
                <a:spcPts val="1500"/>
              </a:spcBef>
              <a:buSzPct val="75000"/>
              <a:buChar char="•"/>
              <a:defRPr sz="1800"/>
            </a:pPr>
            <a:r>
              <a:rPr sz="2400"/>
              <a:t>组件与业务逻辑的隔离</a:t>
            </a:r>
            <a:endParaRPr sz="2400"/>
          </a:p>
          <a:p>
            <a:pPr lvl="0" marL="320040" indent="-320040" algn="l" defTabSz="560831">
              <a:spcBef>
                <a:spcPts val="1500"/>
              </a:spcBef>
              <a:buSzPct val="75000"/>
              <a:buChar char="•"/>
              <a:defRPr sz="1800"/>
            </a:pPr>
            <a:r>
              <a:rPr sz="2400"/>
              <a:t>静态资源管理</a:t>
            </a:r>
            <a:endParaRPr sz="2400"/>
          </a:p>
          <a:p>
            <a:pPr lvl="0" marL="320040" indent="-320040" algn="l" defTabSz="560831">
              <a:spcBef>
                <a:spcPts val="1500"/>
              </a:spcBef>
              <a:buSzPct val="75000"/>
              <a:buChar char="•"/>
              <a:defRPr sz="1800"/>
            </a:pPr>
            <a:r>
              <a:rPr sz="2400"/>
              <a:t>持续集成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all" sz="7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模块化开发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/>
          <a:lstStyle/>
          <a:p>
            <a:pPr lvl="0" marL="431800" indent="-431800">
              <a:spcBef>
                <a:spcPts val="3800"/>
              </a:spcBef>
              <a:buSzPct val="82000"/>
              <a:defRPr sz="1800"/>
            </a:pPr>
            <a:r>
              <a:rPr sz="3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模块是</a:t>
            </a:r>
            <a:r>
              <a:rPr sz="3800">
                <a:solidFill>
                  <a:srgbClr val="D7620E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可组合</a:t>
            </a:r>
            <a:r>
              <a:rPr sz="3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、</a:t>
            </a:r>
            <a:r>
              <a:rPr sz="3800">
                <a:solidFill>
                  <a:srgbClr val="D7620E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可分解</a:t>
            </a:r>
            <a:r>
              <a:rPr sz="3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和</a:t>
            </a:r>
            <a:r>
              <a:rPr sz="3800">
                <a:solidFill>
                  <a:srgbClr val="D7620E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更换</a:t>
            </a:r>
            <a:r>
              <a:rPr sz="3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的单元</a:t>
            </a:r>
            <a:endParaRPr sz="3800">
              <a:solidFill>
                <a:srgbClr val="535353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 marL="431800" indent="-431800">
              <a:spcBef>
                <a:spcPts val="3800"/>
              </a:spcBef>
              <a:buSzPct val="82000"/>
              <a:defRPr sz="1800"/>
            </a:pPr>
            <a:r>
              <a:rPr sz="3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模块具有一定的</a:t>
            </a:r>
            <a:r>
              <a:rPr sz="3800">
                <a:solidFill>
                  <a:srgbClr val="D7620E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独立性</a:t>
            </a:r>
            <a:endParaRPr sz="3800">
              <a:solidFill>
                <a:srgbClr val="535353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 marL="431800" indent="-431800">
              <a:spcBef>
                <a:spcPts val="3800"/>
              </a:spcBef>
              <a:buSzPct val="82000"/>
              <a:defRPr sz="1800"/>
            </a:pPr>
            <a:r>
              <a:rPr sz="3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将模块所需的js、css、图片、模板维护</a:t>
            </a:r>
            <a:r>
              <a:rPr sz="3800">
                <a:solidFill>
                  <a:srgbClr val="D7620E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在一起</a:t>
            </a:r>
          </a:p>
        </p:txBody>
      </p:sp>
      <p:pic>
        <p:nvPicPr>
          <p:cNvPr id="66" name="未标题-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700" y="3244850"/>
            <a:ext cx="5816600" cy="52705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76200" dir="5520000">
              <a:srgbClr val="000000">
                <a:alpha val="60000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 lvl="0">
              <a:defRPr sz="1800"/>
            </a:pPr>
            <a:r>
              <a:rPr sz="7360"/>
              <a:t>设计运营后台组件化规范</a:t>
            </a:r>
          </a:p>
        </p:txBody>
      </p:sp>
      <p:sp>
        <p:nvSpPr>
          <p:cNvPr id="507" name="Shape 5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在业务概念和技术概念上建立映射</a:t>
            </a:r>
          </a:p>
        </p:txBody>
      </p:sp>
      <p:pic>
        <p:nvPicPr>
          <p:cNvPr id="50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2550" y="1327150"/>
            <a:ext cx="8229600" cy="4533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 lvl="0">
              <a:defRPr sz="1800"/>
            </a:pPr>
            <a:r>
              <a:rPr sz="7360"/>
              <a:t>设计运营后台组件化规范</a:t>
            </a:r>
          </a:p>
        </p:txBody>
      </p:sp>
      <p:sp>
        <p:nvSpPr>
          <p:cNvPr id="511" name="Shape 5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在业务概念和技术概念上建立映射</a:t>
            </a:r>
          </a:p>
        </p:txBody>
      </p:sp>
      <p:pic>
        <p:nvPicPr>
          <p:cNvPr id="51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5050" y="1087966"/>
            <a:ext cx="8394700" cy="3378201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Shape 513"/>
          <p:cNvSpPr/>
          <p:nvPr/>
        </p:nvSpPr>
        <p:spPr>
          <a:xfrm>
            <a:off x="1270000" y="5027083"/>
            <a:ext cx="104648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3200"/>
              <a:t>页面 = 布局 + 组件</a:t>
            </a:r>
            <a:endParaRPr sz="3200"/>
          </a:p>
          <a:p>
            <a:pPr lvl="0">
              <a:defRPr sz="1800"/>
            </a:pPr>
            <a:r>
              <a:rPr sz="3200"/>
              <a:t>组件 = 模板 + 样式 + 脚本 + 数据</a:t>
            </a:r>
          </a:p>
        </p:txBody>
      </p:sp>
    </p:spTree>
  </p:cSld>
  <p:clrMapOvr>
    <a:masterClrMapping/>
  </p:clrMapOvr>
  <p:transition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>
            <p:ph type="title"/>
          </p:nvPr>
        </p:nvSpPr>
        <p:spPr>
          <a:xfrm>
            <a:off x="1270000" y="7717366"/>
            <a:ext cx="10464800" cy="1422401"/>
          </a:xfrm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 lvl="0">
              <a:defRPr sz="1800"/>
            </a:pPr>
            <a:r>
              <a:rPr sz="7360"/>
              <a:t>按照组件化规范进行开发</a:t>
            </a:r>
          </a:p>
        </p:txBody>
      </p:sp>
      <p:pic>
        <p:nvPicPr>
          <p:cNvPr id="51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9500" y="2078566"/>
            <a:ext cx="8305801" cy="4953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>
            <p:ph type="title"/>
          </p:nvPr>
        </p:nvSpPr>
        <p:spPr>
          <a:xfrm>
            <a:off x="1270000" y="8051800"/>
            <a:ext cx="10464800" cy="1422401"/>
          </a:xfrm>
          <a:prstGeom prst="rect">
            <a:avLst/>
          </a:prstGeom>
        </p:spPr>
        <p:txBody>
          <a:bodyPr/>
          <a:lstStyle/>
          <a:p>
            <a:pPr lvl="0" defTabSz="537463">
              <a:defRPr sz="1800"/>
            </a:pPr>
            <a:r>
              <a:rPr sz="7360"/>
              <a:t>通过 </a:t>
            </a:r>
            <a:r>
              <a:rPr b="1" sz="7360">
                <a:solidFill>
                  <a:srgbClr val="DE6A10"/>
                </a:solidFill>
              </a:rPr>
              <a:t>Scrat</a:t>
            </a:r>
            <a:r>
              <a:rPr sz="7360"/>
              <a:t> 打通工程链路</a:t>
            </a:r>
          </a:p>
        </p:txBody>
      </p:sp>
      <p:pic>
        <p:nvPicPr>
          <p:cNvPr id="51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9949" y="2046816"/>
            <a:ext cx="8724901" cy="5118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/>
          <p:nvPr>
            <p:ph type="title"/>
          </p:nvPr>
        </p:nvSpPr>
        <p:spPr>
          <a:xfrm>
            <a:off x="1270000" y="7835900"/>
            <a:ext cx="10464800" cy="14224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线上数据运营</a:t>
            </a:r>
          </a:p>
        </p:txBody>
      </p:sp>
      <p:pic>
        <p:nvPicPr>
          <p:cNvPr id="52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9950" y="2345266"/>
            <a:ext cx="8724901" cy="421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演示</a:t>
            </a:r>
          </a:p>
        </p:txBody>
      </p:sp>
      <p:pic>
        <p:nvPicPr>
          <p:cNvPr id="52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89733" y="8246533"/>
            <a:ext cx="2032001" cy="152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Thanks</a:t>
            </a:r>
          </a:p>
        </p:txBody>
      </p:sp>
      <p:pic>
        <p:nvPicPr>
          <p:cNvPr id="52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91300" y="8168216"/>
            <a:ext cx="1549400" cy="151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9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35950" y="8130116"/>
            <a:ext cx="1511300" cy="158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42500" y="8168216"/>
            <a:ext cx="1473200" cy="151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1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10950" y="8174566"/>
            <a:ext cx="1485900" cy="1498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模块化开发</a:t>
            </a:r>
          </a:p>
        </p:txBody>
      </p:sp>
      <p:pic>
        <p:nvPicPr>
          <p:cNvPr id="6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5900" y="4565650"/>
            <a:ext cx="2044700" cy="20193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70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18500" y="2698750"/>
            <a:ext cx="4038600" cy="664210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6765290" y="4000500"/>
            <a:ext cx="1972310" cy="924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0863" y="21600"/>
                </a:lnTo>
                <a:lnTo>
                  <a:pt x="10863" y="0"/>
                </a:lnTo>
                <a:lnTo>
                  <a:pt x="21600" y="0"/>
                </a:lnTo>
              </a:path>
            </a:pathLst>
          </a:custGeom>
          <a:ln w="50800">
            <a:solidFill>
              <a:srgbClr val="773F9B"/>
            </a:solidFill>
            <a:miter lim="400000"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660400" y="2603500"/>
            <a:ext cx="3657600" cy="6286500"/>
          </a:xfrm>
          <a:prstGeom prst="rect">
            <a:avLst/>
          </a:prstGeom>
        </p:spPr>
        <p:txBody>
          <a:bodyPr/>
          <a:lstStyle>
            <a:lvl1pPr marL="342899" indent="-342899">
              <a:defRPr sz="2200"/>
            </a:lvl1pPr>
          </a:lstStyle>
          <a:p>
            <a:pPr lvl="0">
              <a:defRPr sz="1800"/>
            </a:pPr>
            <a:r>
              <a:rPr sz="2200"/>
              <a:t>一个模块一个目录</a:t>
            </a:r>
          </a:p>
        </p:txBody>
      </p:sp>
      <p:sp>
        <p:nvSpPr>
          <p:cNvPr id="73" name="Shape 73"/>
          <p:cNvSpPr/>
          <p:nvPr/>
        </p:nvSpPr>
        <p:spPr>
          <a:xfrm>
            <a:off x="8750300" y="3759200"/>
            <a:ext cx="3124200" cy="482600"/>
          </a:xfrm>
          <a:prstGeom prst="rect">
            <a:avLst/>
          </a:prstGeom>
          <a:ln w="254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0250" y="5705475"/>
            <a:ext cx="5638800" cy="21717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模块化开发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xfrm>
            <a:off x="660400" y="2603500"/>
            <a:ext cx="3657600" cy="6286500"/>
          </a:xfrm>
          <a:prstGeom prst="rect">
            <a:avLst/>
          </a:prstGeom>
        </p:spPr>
        <p:txBody>
          <a:bodyPr/>
          <a:lstStyle/>
          <a:p>
            <a:pPr lvl="0" marL="342899" indent="-342899">
              <a:defRPr sz="1800"/>
            </a:pPr>
            <a:r>
              <a:rPr sz="2200"/>
              <a:t>一个模块一个目录</a:t>
            </a:r>
            <a:endParaRPr sz="2200"/>
          </a:p>
          <a:p>
            <a:pPr lvl="0" marL="342899" indent="-342899">
              <a:defRPr sz="1800"/>
            </a:pPr>
            <a:r>
              <a:rPr sz="2200">
                <a:solidFill>
                  <a:srgbClr val="0365C0"/>
                </a:solidFill>
              </a:rPr>
              <a:t>像写nodejs一样写js模块</a:t>
            </a:r>
            <a:endParaRPr sz="2200">
              <a:solidFill>
                <a:srgbClr val="0365C0"/>
              </a:solidFill>
            </a:endParaRPr>
          </a:p>
          <a:p>
            <a:pPr lvl="0" marL="342899" indent="-342899">
              <a:defRPr sz="1800"/>
            </a:pPr>
            <a:r>
              <a:rPr sz="2200">
                <a:solidFill>
                  <a:srgbClr val="0365C0"/>
                </a:solidFill>
              </a:rPr>
              <a:t>将模板嵌入到js中使用</a:t>
            </a:r>
          </a:p>
        </p:txBody>
      </p:sp>
      <p:pic>
        <p:nvPicPr>
          <p:cNvPr id="79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49750" y="4664075"/>
            <a:ext cx="2044700" cy="20193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80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92950" y="3616325"/>
            <a:ext cx="5613400" cy="16510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85" name="Shape 85"/>
          <p:cNvSpPr/>
          <p:nvPr/>
        </p:nvSpPr>
        <p:spPr>
          <a:xfrm>
            <a:off x="6267450" y="4441190"/>
            <a:ext cx="825500" cy="10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3259" y="21600"/>
                </a:lnTo>
                <a:lnTo>
                  <a:pt x="13259" y="0"/>
                </a:lnTo>
                <a:lnTo>
                  <a:pt x="21600" y="0"/>
                </a:lnTo>
              </a:path>
            </a:pathLst>
          </a:custGeom>
          <a:ln w="50800">
            <a:solidFill>
              <a:srgbClr val="773F9B"/>
            </a:solidFill>
            <a:miter lim="400000"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86" name="Shape 86"/>
          <p:cNvSpPr/>
          <p:nvPr/>
        </p:nvSpPr>
        <p:spPr>
          <a:xfrm>
            <a:off x="6254750" y="5939790"/>
            <a:ext cx="825500" cy="850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3591" y="0"/>
                </a:lnTo>
                <a:lnTo>
                  <a:pt x="13591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DE6A10"/>
            </a:solidFill>
            <a:miter lim="400000"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83" name="Shape 83"/>
          <p:cNvSpPr/>
          <p:nvPr/>
        </p:nvSpPr>
        <p:spPr>
          <a:xfrm>
            <a:off x="8407400" y="7032625"/>
            <a:ext cx="2171700" cy="228600"/>
          </a:xfrm>
          <a:prstGeom prst="rect">
            <a:avLst/>
          </a:prstGeom>
          <a:ln w="25400">
            <a:solidFill>
              <a:srgbClr val="70BF4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87" name="Shape 87"/>
          <p:cNvSpPr/>
          <p:nvPr/>
        </p:nvSpPr>
        <p:spPr>
          <a:xfrm>
            <a:off x="9899650" y="5266690"/>
            <a:ext cx="946150" cy="187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508"/>
                </a:lnTo>
                <a:lnTo>
                  <a:pt x="21600" y="10508"/>
                </a:lnTo>
                <a:lnTo>
                  <a:pt x="21600" y="21600"/>
                </a:lnTo>
                <a:lnTo>
                  <a:pt x="15801" y="21600"/>
                </a:lnTo>
              </a:path>
            </a:pathLst>
          </a:custGeom>
          <a:ln w="50800">
            <a:solidFill>
              <a:srgbClr val="70BF41"/>
            </a:solidFill>
            <a:miter lim="400000"/>
            <a:tailEnd type="triangle"/>
          </a:ln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模块化开发</a:t>
            </a:r>
          </a:p>
        </p:txBody>
      </p:sp>
      <p:pic>
        <p:nvPicPr>
          <p:cNvPr id="9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0250" y="3867150"/>
            <a:ext cx="2044700" cy="20193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91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31050" y="2400300"/>
            <a:ext cx="5613400" cy="16510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96" name="Shape 96"/>
          <p:cNvSpPr/>
          <p:nvPr/>
        </p:nvSpPr>
        <p:spPr>
          <a:xfrm>
            <a:off x="6457950" y="3225800"/>
            <a:ext cx="673100" cy="143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1778" y="21600"/>
                </a:lnTo>
                <a:lnTo>
                  <a:pt x="11778" y="0"/>
                </a:lnTo>
                <a:lnTo>
                  <a:pt x="21600" y="0"/>
                </a:lnTo>
              </a:path>
            </a:pathLst>
          </a:custGeom>
          <a:ln w="50800">
            <a:solidFill>
              <a:srgbClr val="773F9B"/>
            </a:solidFill>
            <a:miter lim="400000"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97" name="Shape 97"/>
          <p:cNvSpPr/>
          <p:nvPr/>
        </p:nvSpPr>
        <p:spPr>
          <a:xfrm>
            <a:off x="6457950" y="4902200"/>
            <a:ext cx="742950" cy="193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634" y="0"/>
                </a:lnTo>
                <a:lnTo>
                  <a:pt x="10634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DE6A10"/>
            </a:solidFill>
            <a:miter lim="400000"/>
            <a:tailEnd type="triangle"/>
          </a:ln>
        </p:spPr>
        <p:txBody>
          <a:bodyPr/>
          <a:lstStyle/>
          <a:p>
            <a:pPr lvl="0"/>
          </a:p>
        </p:txBody>
      </p:sp>
      <p:pic>
        <p:nvPicPr>
          <p:cNvPr id="94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0900" y="4197350"/>
            <a:ext cx="5473700" cy="52705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95" name="Shape 95"/>
          <p:cNvSpPr/>
          <p:nvPr>
            <p:ph type="body" idx="1"/>
          </p:nvPr>
        </p:nvSpPr>
        <p:spPr>
          <a:xfrm>
            <a:off x="660400" y="2603500"/>
            <a:ext cx="3657600" cy="6286500"/>
          </a:xfrm>
          <a:prstGeom prst="rect">
            <a:avLst/>
          </a:prstGeom>
        </p:spPr>
        <p:txBody>
          <a:bodyPr/>
          <a:lstStyle/>
          <a:p>
            <a:pPr lvl="0" marL="342899" indent="-342899">
              <a:defRPr sz="1800"/>
            </a:pPr>
            <a:r>
              <a:rPr sz="2200"/>
              <a:t>一个模块一个目录</a:t>
            </a:r>
            <a:endParaRPr sz="2200"/>
          </a:p>
          <a:p>
            <a:pPr lvl="0" marL="342899" indent="-342899">
              <a:defRPr sz="1800"/>
            </a:pPr>
            <a:r>
              <a:rPr sz="2200"/>
              <a:t>像写nodejs一样写js模块</a:t>
            </a:r>
            <a:endParaRPr sz="2200"/>
          </a:p>
          <a:p>
            <a:pPr lvl="0" marL="342899" indent="-342899">
              <a:defRPr sz="1800"/>
            </a:pPr>
            <a:r>
              <a:rPr sz="2200"/>
              <a:t>将模板嵌入到js中</a:t>
            </a:r>
            <a:endParaRPr sz="2200"/>
          </a:p>
          <a:p>
            <a:pPr lvl="0" marL="342899" indent="-342899">
              <a:defRPr sz="1800"/>
            </a:pPr>
            <a:r>
              <a:rPr sz="2200">
                <a:solidFill>
                  <a:srgbClr val="0365C0"/>
                </a:solidFill>
              </a:rPr>
              <a:t>css只关心模块内样式</a:t>
            </a:r>
            <a:endParaRPr sz="2200">
              <a:solidFill>
                <a:srgbClr val="0365C0"/>
              </a:solidFill>
            </a:endParaRPr>
          </a:p>
          <a:p>
            <a:pPr lvl="0" marL="342899" indent="-342899">
              <a:defRPr sz="1800"/>
            </a:pPr>
            <a:r>
              <a:rPr sz="2200">
                <a:solidFill>
                  <a:srgbClr val="0365C0"/>
                </a:solidFill>
              </a:rPr>
              <a:t>css也有依赖关系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